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 id="2147483767" r:id="rId2"/>
    <p:sldMasterId id="2147483757" r:id="rId3"/>
    <p:sldMasterId id="2147483729" r:id="rId4"/>
  </p:sldMasterIdLst>
  <p:notesMasterIdLst>
    <p:notesMasterId r:id="rId28"/>
  </p:notesMasterIdLst>
  <p:handoutMasterIdLst>
    <p:handoutMasterId r:id="rId29"/>
  </p:handoutMasterIdLst>
  <p:sldIdLst>
    <p:sldId id="314" r:id="rId5"/>
    <p:sldId id="306" r:id="rId6"/>
    <p:sldId id="316" r:id="rId7"/>
    <p:sldId id="262" r:id="rId8"/>
    <p:sldId id="315" r:id="rId9"/>
    <p:sldId id="313" r:id="rId10"/>
    <p:sldId id="310" r:id="rId11"/>
    <p:sldId id="267" r:id="rId12"/>
    <p:sldId id="269" r:id="rId13"/>
    <p:sldId id="311" r:id="rId14"/>
    <p:sldId id="309" r:id="rId15"/>
    <p:sldId id="312" r:id="rId16"/>
    <p:sldId id="261" r:id="rId17"/>
    <p:sldId id="307" r:id="rId18"/>
    <p:sldId id="308" r:id="rId19"/>
    <p:sldId id="265" r:id="rId20"/>
    <p:sldId id="260" r:id="rId21"/>
    <p:sldId id="268" r:id="rId22"/>
    <p:sldId id="301" r:id="rId23"/>
    <p:sldId id="271" r:id="rId24"/>
    <p:sldId id="283" r:id="rId25"/>
    <p:sldId id="284" r:id="rId26"/>
    <p:sldId id="290" r:id="rId27"/>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3">
          <p15:clr>
            <a:srgbClr val="A4A3A4"/>
          </p15:clr>
        </p15:guide>
        <p15:guide id="2" orient="horz" pos="2533">
          <p15:clr>
            <a:srgbClr val="A4A3A4"/>
          </p15:clr>
        </p15:guide>
        <p15:guide id="3" orient="horz" pos="982">
          <p15:clr>
            <a:srgbClr val="A4A3A4"/>
          </p15:clr>
        </p15:guide>
        <p15:guide id="4" orient="horz" pos="2041">
          <p15:clr>
            <a:srgbClr val="A4A3A4"/>
          </p15:clr>
        </p15:guide>
        <p15:guide id="5" pos="2880">
          <p15:clr>
            <a:srgbClr val="A4A3A4"/>
          </p15:clr>
        </p15:guide>
        <p15:guide id="6" pos="2332">
          <p15:clr>
            <a:srgbClr val="A4A3A4"/>
          </p15:clr>
        </p15:guide>
        <p15:guide id="7" pos="5432">
          <p15:clr>
            <a:srgbClr val="A4A3A4"/>
          </p15:clr>
        </p15:guide>
        <p15:guide id="8" pos="3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43A"/>
    <a:srgbClr val="22475C"/>
    <a:srgbClr val="6D0404"/>
    <a:srgbClr val="20343A"/>
    <a:srgbClr val="22465E"/>
    <a:srgbClr val="3B2259"/>
    <a:srgbClr val="53BBD4"/>
    <a:srgbClr val="19272C"/>
    <a:srgbClr val="58676D"/>
    <a:srgbClr val="2E44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78545" autoAdjust="0"/>
  </p:normalViewPr>
  <p:slideViewPr>
    <p:cSldViewPr snapToGrid="0" snapToObjects="1">
      <p:cViewPr varScale="1">
        <p:scale>
          <a:sx n="89" d="100"/>
          <a:sy n="89" d="100"/>
        </p:scale>
        <p:origin x="1032" y="72"/>
      </p:cViewPr>
      <p:guideLst>
        <p:guide orient="horz" pos="703"/>
        <p:guide orient="horz" pos="2533"/>
        <p:guide orient="horz" pos="982"/>
        <p:guide orient="horz" pos="2041"/>
        <p:guide pos="2880"/>
        <p:guide pos="2332"/>
        <p:guide pos="5432"/>
        <p:guide pos="343"/>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8" d="100"/>
          <a:sy n="78" d="100"/>
        </p:scale>
        <p:origin x="-121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39E9D8-FB85-48D9-9BE0-E471BB1EFF55}" type="slidenum">
              <a:rPr lang="en-US" smtClean="0"/>
              <a:t>‹#›</a:t>
            </a:fld>
            <a:endParaRPr lang="en-US"/>
          </a:p>
        </p:txBody>
      </p:sp>
      <p:pic>
        <p:nvPicPr>
          <p:cNvPr id="6" name="Picture 5"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07127" y="158496"/>
            <a:ext cx="485113" cy="402336"/>
          </a:xfrm>
          <a:prstGeom prst="rect">
            <a:avLst/>
          </a:prstGeom>
        </p:spPr>
      </p:pic>
    </p:spTree>
    <p:extLst>
      <p:ext uri="{BB962C8B-B14F-4D97-AF65-F5344CB8AC3E}">
        <p14:creationId xmlns:p14="http://schemas.microsoft.com/office/powerpoint/2010/main" val="547772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9BE09F-839A-4E46-AA96-6B1F206C8913}" type="slidenum">
              <a:rPr lang="en-US" smtClean="0"/>
              <a:pPr/>
              <a:t>‹#›</a:t>
            </a:fld>
            <a:endParaRPr lang="en-US" dirty="0"/>
          </a:p>
        </p:txBody>
      </p:sp>
      <p:pic>
        <p:nvPicPr>
          <p:cNvPr id="8" name="Picture 7"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65929" y="146304"/>
            <a:ext cx="426311" cy="353568"/>
          </a:xfrm>
          <a:prstGeom prst="rect">
            <a:avLst/>
          </a:prstGeom>
        </p:spPr>
      </p:pic>
    </p:spTree>
    <p:extLst>
      <p:ext uri="{BB962C8B-B14F-4D97-AF65-F5344CB8AC3E}">
        <p14:creationId xmlns:p14="http://schemas.microsoft.com/office/powerpoint/2010/main" val="3747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4</a:t>
            </a:fld>
            <a:endParaRPr lang="en-US"/>
          </a:p>
        </p:txBody>
      </p:sp>
    </p:spTree>
    <p:extLst>
      <p:ext uri="{BB962C8B-B14F-4D97-AF65-F5344CB8AC3E}">
        <p14:creationId xmlns:p14="http://schemas.microsoft.com/office/powerpoint/2010/main" val="192170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496" indent="-222496">
              <a:buAutoNum type="arabicPeriod"/>
            </a:pPr>
            <a:r>
              <a:rPr lang="en-US" dirty="0" smtClean="0"/>
              <a:t>Key use cases:</a:t>
            </a:r>
          </a:p>
          <a:p>
            <a:pPr marL="679696" lvl="1" indent="-222496">
              <a:buAutoNum type="arabicPeriod"/>
            </a:pPr>
            <a:endParaRPr lang="en-US" dirty="0" smtClean="0"/>
          </a:p>
          <a:p>
            <a:pPr marL="222496" indent="-222496">
              <a:buAutoNum type="arabicPeriod"/>
            </a:pPr>
            <a:endParaRPr lang="en-US" dirty="0" smtClean="0"/>
          </a:p>
          <a:p>
            <a:pPr marL="222496" indent="-222496">
              <a:buAutoNum type="arabicPeriod"/>
            </a:pPr>
            <a:r>
              <a:rPr lang="en-US" dirty="0" smtClean="0"/>
              <a:t>Continuous Integration</a:t>
            </a:r>
            <a:r>
              <a:rPr lang="en-US" baseline="0" dirty="0" smtClean="0"/>
              <a:t> systems</a:t>
            </a:r>
          </a:p>
          <a:p>
            <a:pPr marL="222496" indent="-222496">
              <a:buAutoNum type="arabicPeriod"/>
            </a:pPr>
            <a:r>
              <a:rPr lang="en-US" baseline="0" dirty="0" smtClean="0"/>
              <a:t>Artifact Repository</a:t>
            </a:r>
          </a:p>
          <a:p>
            <a:pPr marL="222496" indent="-222496">
              <a:buAutoNum type="arabicPeriod"/>
            </a:pPr>
            <a:r>
              <a:rPr lang="en-US" baseline="0" dirty="0" smtClean="0"/>
              <a:t>Services Desk</a:t>
            </a:r>
          </a:p>
          <a:p>
            <a:pPr marL="667489" lvl="1" indent="-222496">
              <a:buAutoNum type="arabicPeriod"/>
            </a:pPr>
            <a:r>
              <a:rPr lang="en-US" baseline="0" dirty="0" smtClean="0"/>
              <a:t>Approvals, change management</a:t>
            </a:r>
          </a:p>
          <a:p>
            <a:pPr marL="222496" indent="-222496">
              <a:buAutoNum type="arabicPeriod"/>
            </a:pPr>
            <a:r>
              <a:rPr lang="en-US" baseline="0" dirty="0" smtClean="0"/>
              <a:t>Automated test, service virtualization</a:t>
            </a:r>
          </a:p>
          <a:p>
            <a:pPr marL="222496" indent="-222496">
              <a:buAutoNum type="arabicPeriod"/>
            </a:pPr>
            <a:r>
              <a:rPr lang="en-US" baseline="0" dirty="0" smtClean="0"/>
              <a:t>Configuration Management</a:t>
            </a:r>
          </a:p>
          <a:p>
            <a:pPr marL="222496" indent="-222496">
              <a:buAutoNum type="arabicPeriod"/>
            </a:pPr>
            <a:r>
              <a:rPr lang="en-US" baseline="0" dirty="0" smtClean="0"/>
              <a:t>Cloud Provisioning</a:t>
            </a:r>
          </a:p>
        </p:txBody>
      </p:sp>
      <p:sp>
        <p:nvSpPr>
          <p:cNvPr id="4" name="Slide Number Placeholder 3"/>
          <p:cNvSpPr>
            <a:spLocks noGrp="1"/>
          </p:cNvSpPr>
          <p:nvPr>
            <p:ph type="sldNum" sz="quarter" idx="10"/>
          </p:nvPr>
        </p:nvSpPr>
        <p:spPr/>
        <p:txBody>
          <a:bodyPr/>
          <a:lstStyle/>
          <a:p>
            <a:fld id="{9C4C1465-76C8-4610-B968-E64CE47E0FA7}" type="slidenum">
              <a:rPr lang="en-US" smtClean="0"/>
              <a:pPr/>
              <a:t>8</a:t>
            </a:fld>
            <a:endParaRPr lang="en-US" dirty="0"/>
          </a:p>
        </p:txBody>
      </p:sp>
    </p:spTree>
    <p:extLst>
      <p:ext uri="{BB962C8B-B14F-4D97-AF65-F5344CB8AC3E}">
        <p14:creationId xmlns:p14="http://schemas.microsoft.com/office/powerpoint/2010/main" val="34669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9</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13</a:t>
            </a:fld>
            <a:endParaRPr lang="en-US"/>
          </a:p>
        </p:txBody>
      </p:sp>
    </p:spTree>
    <p:extLst>
      <p:ext uri="{BB962C8B-B14F-4D97-AF65-F5344CB8AC3E}">
        <p14:creationId xmlns:p14="http://schemas.microsoft.com/office/powerpoint/2010/main" val="319408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16</a:t>
            </a:fld>
            <a:endParaRPr lang="en-US"/>
          </a:p>
        </p:txBody>
      </p:sp>
    </p:spTree>
    <p:extLst>
      <p:ext uri="{BB962C8B-B14F-4D97-AF65-F5344CB8AC3E}">
        <p14:creationId xmlns:p14="http://schemas.microsoft.com/office/powerpoint/2010/main" val="252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17</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377712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18</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9/14/2016 8:02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19</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21730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 Release Automation</a:t>
            </a:r>
            <a:r>
              <a:rPr lang="en-US" baseline="0" dirty="0" smtClean="0"/>
              <a:t> enables our customers to leverage there existing investment with 1000s of available actions for out of the box integrations to the leading ALM, ITSM and CMDB solutions in addition the most prevalent application, web and databases server technologies. </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20</a:t>
            </a:fld>
            <a:endParaRPr lang="en-US"/>
          </a:p>
        </p:txBody>
      </p:sp>
    </p:spTree>
    <p:extLst>
      <p:ext uri="{BB962C8B-B14F-4D97-AF65-F5344CB8AC3E}">
        <p14:creationId xmlns:p14="http://schemas.microsoft.com/office/powerpoint/2010/main" val="372043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1076"/>
            <a:ext cx="8229600" cy="3355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8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922" b="11527"/>
          <a:stretch/>
        </p:blipFill>
        <p:spPr bwMode="gray">
          <a:xfrm>
            <a:off x="1" y="2064603"/>
            <a:ext cx="4483972"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2631240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September 14,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102846933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8044"/>
          </a:xfrm>
          <a:prstGeom prst="rect">
            <a:avLst/>
          </a:prstGeom>
          <a:solidFill>
            <a:srgbClr val="74BD1D"/>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2"/>
          </p:nvPr>
        </p:nvSpPr>
        <p:spPr>
          <a:xfrm>
            <a:off x="457200" y="1201261"/>
            <a:ext cx="8229600" cy="3203364"/>
          </a:xfrm>
          <a:prstGeom prst="rect">
            <a:avLst/>
          </a:prstGeom>
        </p:spPr>
        <p:txBody>
          <a:bodyPr/>
          <a:lstStyle>
            <a:lvl1pPr>
              <a:buClr>
                <a:schemeClr val="accent3">
                  <a:lumMod val="75000"/>
                </a:schemeClr>
              </a:buClr>
              <a:defRPr/>
            </a:lvl1pPr>
            <a:lvl2pPr>
              <a:buClr>
                <a:schemeClr val="accent3">
                  <a:lumMod val="75000"/>
                </a:schemeClr>
              </a:buClr>
              <a:defRPr/>
            </a:lvl2pPr>
            <a:lvl3pPr>
              <a:buClr>
                <a:schemeClr val="accent3">
                  <a:lumMod val="75000"/>
                </a:schemeClr>
              </a:buClr>
              <a:defRPr/>
            </a:lvl3pPr>
            <a:lvl4pPr>
              <a:buClr>
                <a:schemeClr val="accent3">
                  <a:lumMod val="75000"/>
                </a:schemeClr>
              </a:buClr>
              <a:defRPr/>
            </a:lvl4pPr>
            <a:lvl5pPr>
              <a:buClr>
                <a:schemeClr val="accent3">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67085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700164"/>
          </a:xfrm>
          <a:prstGeom prst="rect">
            <a:avLst/>
          </a:prstGeom>
        </p:spPr>
        <p:txBody>
          <a:bodyPr/>
          <a:lstStyle/>
          <a:p>
            <a:r>
              <a:rPr lang="en-US" dirty="0" smtClean="0"/>
              <a:t>Title - Title Case, Calibri 27 pt bold</a:t>
            </a:r>
            <a:br>
              <a:rPr lang="en-US" dirty="0" smtClean="0"/>
            </a:br>
            <a:r>
              <a:rPr lang="en-US" dirty="0" smtClean="0"/>
              <a:t>2 Line Max</a:t>
            </a:r>
            <a:endParaRPr lang="en-US" dirty="0"/>
          </a:p>
        </p:txBody>
      </p:sp>
      <p:sp>
        <p:nvSpPr>
          <p:cNvPr id="3" name="Content Placeholder 2"/>
          <p:cNvSpPr>
            <a:spLocks noGrp="1"/>
          </p:cNvSpPr>
          <p:nvPr>
            <p:ph idx="1" hasCustomPrompt="1"/>
          </p:nvPr>
        </p:nvSpPr>
        <p:spPr>
          <a:xfrm>
            <a:off x="457200" y="858044"/>
            <a:ext cx="8229600" cy="3626427"/>
          </a:xfrm>
          <a:prstGeom prst="rect">
            <a:avLst/>
          </a:prstGeom>
        </p:spPr>
        <p:txBody>
          <a:bodyPr/>
          <a:lstStyle>
            <a:lvl1pPr>
              <a:defRPr b="0"/>
            </a:lvl1pPr>
            <a:lvl2pPr>
              <a:defRPr b="0"/>
            </a:lvl2pPr>
            <a:lvl3pPr>
              <a:defRPr b="0"/>
            </a:lvl3pPr>
            <a:lvl4pPr>
              <a:defRPr b="0"/>
            </a:lvl4pPr>
            <a:lvl5pPr>
              <a:defRPr b="0"/>
            </a:lvl5pPr>
          </a:lstStyle>
          <a:p>
            <a:pPr lvl="0"/>
            <a:r>
              <a:rPr kumimoji="0" lang="en-US" sz="24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Bullet 1, Calibri regular 24 pt</a:t>
            </a:r>
            <a:endParaRPr lang="en-US" dirty="0" smtClean="0"/>
          </a:p>
          <a:p>
            <a:pPr lvl="1"/>
            <a:r>
              <a:rPr kumimoji="0" lang="en-US" sz="20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Sub-bullet, Calibri regular 20 pt</a:t>
            </a:r>
            <a:endParaRPr lang="en-US" dirty="0" smtClean="0"/>
          </a:p>
          <a:p>
            <a:pPr lvl="2"/>
            <a:r>
              <a:rPr kumimoji="0" lang="en-US" sz="18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Sub-sub-Bullet, Calibri regular 18 pt</a:t>
            </a:r>
            <a:endParaRPr lang="en-US" dirty="0" smtClean="0"/>
          </a:p>
          <a:p>
            <a:pPr lvl="3"/>
            <a:r>
              <a:rPr lang="en-US" dirty="0" smtClean="0"/>
              <a:t>Sub-sub-sub Bullet, Calibri regular 16 pt</a:t>
            </a:r>
          </a:p>
          <a:p>
            <a:pPr lvl="4"/>
            <a:r>
              <a:rPr lang="en-US" dirty="0" smtClean="0"/>
              <a:t>Sub-sub-sub-sub Bullet, Calibri regular 16 pt</a:t>
            </a:r>
            <a:endParaRPr lang="en-US" dirty="0"/>
          </a:p>
        </p:txBody>
      </p:sp>
    </p:spTree>
    <p:extLst>
      <p:ext uri="{BB962C8B-B14F-4D97-AF65-F5344CB8AC3E}">
        <p14:creationId xmlns:p14="http://schemas.microsoft.com/office/powerpoint/2010/main" val="76312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7" name="Title 6"/>
          <p:cNvSpPr>
            <a:spLocks noGrp="1"/>
          </p:cNvSpPr>
          <p:nvPr>
            <p:ph type="title"/>
          </p:nvPr>
        </p:nvSpPr>
        <p:spPr>
          <a:xfrm>
            <a:off x="457200" y="157880"/>
            <a:ext cx="8229600" cy="700164"/>
          </a:xfrm>
          <a:prstGeom prst="rect">
            <a:avLst/>
          </a:prstGeom>
        </p:spPr>
        <p:txBody>
          <a:bodyPr/>
          <a:lstStyle>
            <a:lvl1pPr>
              <a:defRPr/>
            </a:lvl1pPr>
          </a:lstStyle>
          <a:p>
            <a:r>
              <a:rPr lang="en-US" smtClean="0"/>
              <a:t>Click to edit Master title style</a:t>
            </a:r>
            <a:endParaRPr lang="en-US" dirty="0"/>
          </a:p>
        </p:txBody>
      </p:sp>
      <p:sp>
        <p:nvSpPr>
          <p:cNvPr id="12" name="Content Placeholder 11"/>
          <p:cNvSpPr>
            <a:spLocks noGrp="1"/>
          </p:cNvSpPr>
          <p:nvPr>
            <p:ph sz="quarter" idx="12"/>
          </p:nvPr>
        </p:nvSpPr>
        <p:spPr>
          <a:xfrm>
            <a:off x="304801"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3"/>
          </p:nvPr>
        </p:nvSpPr>
        <p:spPr>
          <a:xfrm>
            <a:off x="4724400"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smtClean="0"/>
              <a:pPr>
                <a:defRPr/>
              </a:pPr>
              <a:t>‹#›</a:t>
            </a:fld>
            <a:endParaRPr lang="en-US" dirty="0"/>
          </a:p>
        </p:txBody>
      </p:sp>
      <p:sp>
        <p:nvSpPr>
          <p:cNvPr id="11"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FFDF595D-8196-744E-8F48-A3B9481ABFF7}" type="datetime4">
              <a:rPr lang="x-none" smtClean="0"/>
              <a:pPr fontAlgn="auto">
                <a:spcBef>
                  <a:spcPts val="0"/>
                </a:spcBef>
                <a:spcAft>
                  <a:spcPts val="0"/>
                </a:spcAft>
              </a:pPr>
              <a:t>September 14, 2016</a:t>
            </a:fld>
            <a:endParaRPr lang="en-US" dirty="0"/>
          </a:p>
        </p:txBody>
      </p:sp>
      <p:sp>
        <p:nvSpPr>
          <p:cNvPr id="13" name="Footer Placeholder 2"/>
          <p:cNvSpPr>
            <a:spLocks noGrp="1"/>
          </p:cNvSpPr>
          <p:nvPr>
            <p:ph type="ftr" sz="quarter" idx="3"/>
          </p:nvPr>
        </p:nvSpPr>
        <p:spPr>
          <a:xfrm>
            <a:off x="2120900" y="4908011"/>
            <a:ext cx="54864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lang="en-US" smtClean="0"/>
              <a:t>Copyright © 2013 CA. All rights reserved.</a:t>
            </a:r>
            <a:endParaRPr lang="en-US"/>
          </a:p>
        </p:txBody>
      </p:sp>
    </p:spTree>
    <p:extLst>
      <p:ext uri="{BB962C8B-B14F-4D97-AF65-F5344CB8AC3E}">
        <p14:creationId xmlns:p14="http://schemas.microsoft.com/office/powerpoint/2010/main" val="21411466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363" b="19876"/>
          <a:stretch/>
        </p:blipFill>
        <p:spPr bwMode="gray">
          <a:xfrm>
            <a:off x="0" y="2064603"/>
            <a:ext cx="4431310"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317932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6" name="Text Placeholder 22"/>
          <p:cNvSpPr>
            <a:spLocks noGrp="1"/>
          </p:cNvSpPr>
          <p:nvPr>
            <p:ph type="body" sz="quarter" idx="16" hasCustomPrompt="1"/>
          </p:nvPr>
        </p:nvSpPr>
        <p:spPr bwMode="black">
          <a:xfrm>
            <a:off x="5029628" y="1950384"/>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Title Goes Here</a:t>
            </a:r>
          </a:p>
        </p:txBody>
      </p:sp>
      <p:sp>
        <p:nvSpPr>
          <p:cNvPr id="7" name="Text Placeholder 22"/>
          <p:cNvSpPr>
            <a:spLocks noGrp="1"/>
          </p:cNvSpPr>
          <p:nvPr>
            <p:ph type="body" sz="quarter" idx="17" hasCustomPrompt="1"/>
          </p:nvPr>
        </p:nvSpPr>
        <p:spPr bwMode="black">
          <a:xfrm>
            <a:off x="5029628" y="2139340"/>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First.Last@ca.com</a:t>
            </a:r>
          </a:p>
        </p:txBody>
      </p:sp>
      <p:sp>
        <p:nvSpPr>
          <p:cNvPr id="8" name="Text Placeholder 22"/>
          <p:cNvSpPr>
            <a:spLocks noGrp="1"/>
          </p:cNvSpPr>
          <p:nvPr>
            <p:ph type="body" sz="quarter" idx="18" hasCustomPrompt="1"/>
          </p:nvPr>
        </p:nvSpPr>
        <p:spPr bwMode="black">
          <a:xfrm>
            <a:off x="5289576" y="2419862"/>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a:t>
            </a:r>
            <a:r>
              <a:rPr lang="en-US" dirty="0" err="1" smtClean="0"/>
              <a:t>cainc</a:t>
            </a:r>
            <a:endParaRPr lang="en-US" dirty="0" smtClean="0"/>
          </a:p>
        </p:txBody>
      </p:sp>
      <p:sp>
        <p:nvSpPr>
          <p:cNvPr id="9" name="Text Placeholder 22"/>
          <p:cNvSpPr>
            <a:spLocks noGrp="1"/>
          </p:cNvSpPr>
          <p:nvPr>
            <p:ph type="body" sz="quarter" idx="19" hasCustomPrompt="1"/>
          </p:nvPr>
        </p:nvSpPr>
        <p:spPr bwMode="black">
          <a:xfrm>
            <a:off x="5289576" y="2670956"/>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slideshare.net/</a:t>
            </a:r>
            <a:r>
              <a:rPr lang="en-US" dirty="0" err="1" smtClean="0"/>
              <a:t>CAinc</a:t>
            </a:r>
            <a:endParaRPr lang="en-US" dirty="0" smtClean="0"/>
          </a:p>
        </p:txBody>
      </p:sp>
      <p:sp>
        <p:nvSpPr>
          <p:cNvPr id="10" name="Text Placeholder 22"/>
          <p:cNvSpPr>
            <a:spLocks noGrp="1"/>
          </p:cNvSpPr>
          <p:nvPr>
            <p:ph type="body" sz="quarter" idx="20" hasCustomPrompt="1"/>
          </p:nvPr>
        </p:nvSpPr>
        <p:spPr bwMode="black">
          <a:xfrm>
            <a:off x="5289576" y="2913881"/>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linkedin.com/company/ca-technologies</a:t>
            </a:r>
          </a:p>
        </p:txBody>
      </p:sp>
      <p:sp>
        <p:nvSpPr>
          <p:cNvPr id="11" name="Text Placeholder 29"/>
          <p:cNvSpPr>
            <a:spLocks noGrp="1"/>
          </p:cNvSpPr>
          <p:nvPr>
            <p:ph type="body" sz="quarter" idx="21" hasCustomPrompt="1"/>
          </p:nvPr>
        </p:nvSpPr>
        <p:spPr bwMode="black">
          <a:xfrm>
            <a:off x="5018612" y="3320198"/>
            <a:ext cx="1224057" cy="206769"/>
          </a:xfrm>
          <a:prstGeom prst="rect">
            <a:avLst/>
          </a:prstGeom>
        </p:spPr>
        <p:txBody>
          <a:bodyPr lIns="0" tIns="0" rIns="0" bIns="0"/>
          <a:lstStyle>
            <a:lvl1pPr>
              <a:buNone/>
              <a:defRPr sz="1400" b="1">
                <a:solidFill>
                  <a:schemeClr val="tx1"/>
                </a:solidFill>
              </a:defRPr>
            </a:lvl1pPr>
          </a:lstStyle>
          <a:p>
            <a:pPr lvl="0"/>
            <a:r>
              <a:rPr lang="en-US" dirty="0" smtClean="0"/>
              <a:t>ca.com</a:t>
            </a:r>
            <a:endParaRPr lang="en-US" dirty="0"/>
          </a:p>
        </p:txBody>
      </p:sp>
      <p:cxnSp>
        <p:nvCxnSpPr>
          <p:cNvPr id="12" name="Straight Connector 11"/>
          <p:cNvCxnSpPr/>
          <p:nvPr userDrawn="1"/>
        </p:nvCxnSpPr>
        <p:spPr bwMode="gray">
          <a:xfrm flipV="1">
            <a:off x="4321832" y="1361407"/>
            <a:ext cx="33246" cy="2834640"/>
          </a:xfrm>
          <a:prstGeom prst="line">
            <a:avLst/>
          </a:prstGeom>
          <a:noFill/>
          <a:ln w="25400" cap="flat" cmpd="sng" algn="ctr">
            <a:gradFill flip="none" rotWithShape="1">
              <a:gsLst>
                <a:gs pos="0">
                  <a:sysClr val="window" lastClr="FFFFFF"/>
                </a:gs>
                <a:gs pos="100000">
                  <a:prstClr val="white"/>
                </a:gs>
                <a:gs pos="47000">
                  <a:sysClr val="window" lastClr="FFFFFF">
                    <a:lumMod val="85000"/>
                  </a:sysClr>
                </a:gs>
              </a:gsLst>
              <a:lin ang="16200000" scaled="0"/>
              <a:tileRect/>
            </a:gradFill>
            <a:prstDash val="solid"/>
          </a:ln>
          <a:effectLst/>
        </p:spPr>
      </p:cxnSp>
      <p:sp>
        <p:nvSpPr>
          <p:cNvPr id="14" name="Text Placeholder 16"/>
          <p:cNvSpPr>
            <a:spLocks noGrp="1"/>
          </p:cNvSpPr>
          <p:nvPr>
            <p:ph type="body" sz="quarter" idx="22" hasCustomPrompt="1"/>
          </p:nvPr>
        </p:nvSpPr>
        <p:spPr bwMode="black">
          <a:xfrm>
            <a:off x="5029200" y="1679480"/>
            <a:ext cx="3200400" cy="228812"/>
          </a:xfrm>
          <a:prstGeom prst="rect">
            <a:avLst/>
          </a:prstGeom>
        </p:spPr>
        <p:txBody>
          <a:bodyPr lIns="0" tIns="0" rIns="0" bIns="0"/>
          <a:lstStyle>
            <a:lvl1pPr>
              <a:buNone/>
              <a:defRPr sz="1600" b="1">
                <a:solidFill>
                  <a:schemeClr val="tx1"/>
                </a:solidFill>
              </a:defRPr>
            </a:lvl1pPr>
            <a:lvl2pPr>
              <a:buNone/>
              <a:defRPr sz="1800" b="1"/>
            </a:lvl2pPr>
            <a:lvl3pPr>
              <a:buNone/>
              <a:defRPr sz="1600" b="1"/>
            </a:lvl3pPr>
            <a:lvl4pPr>
              <a:buNone/>
              <a:defRPr sz="1400" b="1"/>
            </a:lvl4pPr>
            <a:lvl5pPr>
              <a:buNone/>
              <a:defRPr sz="1400" b="1"/>
            </a:lvl5pPr>
          </a:lstStyle>
          <a:p>
            <a:r>
              <a:rPr lang="en-US" dirty="0" err="1" smtClean="0"/>
              <a:t>Firstname</a:t>
            </a:r>
            <a:r>
              <a:rPr lang="en-US" dirty="0" smtClean="0"/>
              <a:t> </a:t>
            </a:r>
            <a:r>
              <a:rPr lang="en-US" dirty="0" err="1" smtClean="0"/>
              <a:t>Lastname</a:t>
            </a:r>
            <a:endParaRPr lang="en-US" dirty="0" smtClean="0"/>
          </a:p>
        </p:txBody>
      </p:sp>
      <p:pic>
        <p:nvPicPr>
          <p:cNvPr id="18" name="Picture 17" descr="ca_r_1cr.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2423253" y="1702860"/>
            <a:ext cx="1683644" cy="1500824"/>
          </a:xfrm>
          <a:prstGeom prst="rect">
            <a:avLst/>
          </a:prstGeom>
        </p:spPr>
      </p:pic>
      <p:pic>
        <p:nvPicPr>
          <p:cNvPr id="19" name="Picture Placeholder 2"/>
          <p:cNvPicPr>
            <a:picLocks/>
          </p:cNvPicPr>
          <p:nvPr userDrawn="1"/>
        </p:nvPicPr>
        <p:blipFill>
          <a:blip r:embed="rId3"/>
          <a:stretch>
            <a:fillRect/>
          </a:stretch>
        </p:blipFill>
        <p:spPr bwMode="black">
          <a:xfrm>
            <a:off x="5015137" y="2442528"/>
            <a:ext cx="185512" cy="196215"/>
          </a:xfrm>
          <a:prstGeom prst="rect">
            <a:avLst/>
          </a:prstGeom>
        </p:spPr>
      </p:pic>
      <p:pic>
        <p:nvPicPr>
          <p:cNvPr id="20" name="Picture Placeholder 6"/>
          <p:cNvPicPr>
            <a:picLocks/>
          </p:cNvPicPr>
          <p:nvPr userDrawn="1"/>
        </p:nvPicPr>
        <p:blipFill>
          <a:blip r:embed="rId4"/>
          <a:stretch>
            <a:fillRect/>
          </a:stretch>
        </p:blipFill>
        <p:spPr bwMode="black">
          <a:xfrm>
            <a:off x="5024662" y="2684064"/>
            <a:ext cx="213505" cy="225822"/>
          </a:xfrm>
          <a:prstGeom prst="rect">
            <a:avLst/>
          </a:prstGeom>
        </p:spPr>
      </p:pic>
      <p:pic>
        <p:nvPicPr>
          <p:cNvPr id="21" name="Picture Placeholder 11"/>
          <p:cNvPicPr>
            <a:picLocks/>
          </p:cNvPicPr>
          <p:nvPr userDrawn="1"/>
        </p:nvPicPr>
        <p:blipFill>
          <a:blip r:embed="rId5"/>
          <a:stretch>
            <a:fillRect/>
          </a:stretch>
        </p:blipFill>
        <p:spPr bwMode="black">
          <a:xfrm>
            <a:off x="5015136" y="2917026"/>
            <a:ext cx="209325" cy="221402"/>
          </a:xfrm>
          <a:prstGeom prst="rect">
            <a:avLst/>
          </a:prstGeom>
        </p:spPr>
      </p:pic>
    </p:spTree>
    <p:extLst>
      <p:ext uri="{BB962C8B-B14F-4D97-AF65-F5344CB8AC3E}">
        <p14:creationId xmlns:p14="http://schemas.microsoft.com/office/powerpoint/2010/main" val="7951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41057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1375"/>
            <a:ext cx="8170124" cy="3278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8" y="514825"/>
            <a:ext cx="8178803" cy="289590"/>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8045"/>
            <a:ext cx="4038600" cy="3397616"/>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58045"/>
            <a:ext cx="4038600" cy="3397616"/>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54609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4"/>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8263"/>
          </a:xfrm>
        </p:spPr>
        <p:txBody>
          <a:bodyPr vert="horz" lIns="91440" tIns="45720" rIns="91440" bIns="1280160" rtlCol="0" anchor="ctr" anchorCtr="0">
            <a:normAutofit/>
          </a:bodyPr>
          <a:lstStyle>
            <a:lvl1pPr marL="342900" indent="-342900" algn="ctr" defTabSz="457200"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0"/>
            <a:ext cx="2167128" cy="3675888"/>
          </a:xfrm>
          <a:prstGeom prst="rect">
            <a:avLst/>
          </a:prstGeom>
          <a:solidFill>
            <a:srgbClr val="22475C">
              <a:alpha val="95000"/>
            </a:srgb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290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September 14,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3231543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1"/>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488707"/>
          </a:xfrm>
          <a:prstGeom prst="rect">
            <a:avLst/>
          </a:prstGeom>
        </p:spPr>
        <p:txBody>
          <a:bodyPr>
            <a:noAutofit/>
          </a:bodyPr>
          <a:lstStyle>
            <a:lvl1pPr marL="0" indent="0">
              <a:buNone/>
              <a:defRPr sz="1200" b="1">
                <a:solidFill>
                  <a:schemeClr val="bg1"/>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4762226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2"/>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2"/>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255387"/>
          </a:xfrm>
          <a:prstGeom prst="rect">
            <a:avLst/>
          </a:prstGeom>
        </p:spPr>
        <p:txBody>
          <a:bodyPr>
            <a:noAutofit/>
          </a:bodyPr>
          <a:lstStyle>
            <a:lvl1pPr marL="0" indent="0">
              <a:buNone/>
              <a:defRPr sz="1200" b="1">
                <a:solidFill>
                  <a:schemeClr val="bg2"/>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pic>
        <p:nvPicPr>
          <p:cNvPr id="12" name="Picture 11" descr="ca_r_1cr_gre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8170826" y="4310413"/>
            <a:ext cx="695324" cy="576677"/>
          </a:xfrm>
          <a:prstGeom prst="rect">
            <a:avLst/>
          </a:prstGeom>
        </p:spPr>
      </p:pic>
    </p:spTree>
    <p:extLst>
      <p:ext uri="{BB962C8B-B14F-4D97-AF65-F5344CB8AC3E}">
        <p14:creationId xmlns:p14="http://schemas.microsoft.com/office/powerpoint/2010/main" val="38185526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emf"/><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918"/>
            <a:ext cx="8229600" cy="339725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
          <a:xfrm>
            <a:off x="457200" y="15788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8" name="TextBox 7"/>
          <p:cNvSpPr txBox="1"/>
          <p:nvPr/>
        </p:nvSpPr>
        <p:spPr bwMode="black">
          <a:xfrm>
            <a:off x="393807" y="4727631"/>
            <a:ext cx="527125" cy="251028"/>
          </a:xfrm>
          <a:prstGeom prst="rect">
            <a:avLst/>
          </a:prstGeom>
          <a:noFill/>
        </p:spPr>
        <p:txBody>
          <a:bodyPr wrap="square"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all" spc="0" normalizeH="0" baseline="0" noProof="0" smtClean="0">
                <a:ln>
                  <a:noFill/>
                </a:ln>
                <a:solidFill>
                  <a:srgbClr val="6D7D80"/>
                </a:solidFill>
                <a:effectLst/>
                <a:uLnTx/>
                <a:uFillTx/>
                <a:latin typeface="+mn-lt"/>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sz="700" b="0" i="0" u="none" strike="noStrike" kern="1200" cap="all" spc="0" normalizeH="0" baseline="0" noProof="0" dirty="0">
              <a:ln>
                <a:noFill/>
              </a:ln>
              <a:solidFill>
                <a:srgbClr val="6D7D80"/>
              </a:solidFill>
              <a:effectLst/>
              <a:uLnTx/>
              <a:uFillTx/>
              <a:latin typeface="+mn-lt"/>
              <a:ea typeface="Arial Unicode MS" pitchFamily="34" charset="-128"/>
              <a:cs typeface="Arial Unicode MS" pitchFamily="34" charset="-128"/>
            </a:endParaRPr>
          </a:p>
        </p:txBody>
      </p:sp>
      <p:sp>
        <p:nvSpPr>
          <p:cNvPr id="11" name="TextBox 10"/>
          <p:cNvSpPr txBox="1"/>
          <p:nvPr/>
        </p:nvSpPr>
        <p:spPr bwMode="black">
          <a:xfrm>
            <a:off x="1251787" y="4727631"/>
            <a:ext cx="6649154" cy="251028"/>
          </a:xfrm>
          <a:prstGeom prst="rect">
            <a:avLst/>
          </a:prstGeom>
          <a:noFill/>
        </p:spPr>
        <p:txBody>
          <a:bodyPr wrap="square" rtlCol="0">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all" spc="0" normalizeH="0" baseline="0" noProof="0" dirty="0" smtClean="0">
                <a:ln>
                  <a:noFill/>
                </a:ln>
                <a:solidFill>
                  <a:srgbClr val="6D7D80"/>
                </a:solidFill>
                <a:effectLst/>
                <a:uLnTx/>
                <a:uFillTx/>
                <a:latin typeface="+mn-lt"/>
                <a:ea typeface="Arial Unicode MS" pitchFamily="34" charset="-128"/>
                <a:cs typeface="Arial Unicode MS" pitchFamily="34" charset="-128"/>
              </a:rPr>
              <a:t>© 2014 CA. All rights reserved.</a:t>
            </a:r>
          </a:p>
        </p:txBody>
      </p:sp>
      <p:grpSp>
        <p:nvGrpSpPr>
          <p:cNvPr id="24" name="Group 23"/>
          <p:cNvGrpSpPr/>
          <p:nvPr/>
        </p:nvGrpSpPr>
        <p:grpSpPr bwMode="invGray">
          <a:xfrm>
            <a:off x="8186738" y="4479925"/>
            <a:ext cx="509587" cy="423863"/>
            <a:chOff x="8186738" y="4479925"/>
            <a:chExt cx="509587" cy="423863"/>
          </a:xfrm>
        </p:grpSpPr>
        <p:sp>
          <p:nvSpPr>
            <p:cNvPr id="1027"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20" r:id="rId1"/>
    <p:sldLayoutId id="2147483760" r:id="rId2"/>
    <p:sldLayoutId id="2147483712" r:id="rId3"/>
    <p:sldLayoutId id="2147483713" r:id="rId4"/>
    <p:sldLayoutId id="2147483766" r:id="rId5"/>
    <p:sldLayoutId id="2147483714" r:id="rId6"/>
    <p:sldLayoutId id="2147483791" r:id="rId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l="-1000" t="-1000" r="-1000" b="-1000"/>
          </a:stretch>
        </a:blipFill>
        <a:effectLst/>
      </p:bgPr>
    </p:bg>
    <p:spTree>
      <p:nvGrpSpPr>
        <p:cNvPr id="1" name=""/>
        <p:cNvGrpSpPr/>
        <p:nvPr/>
      </p:nvGrpSpPr>
      <p:grpSpPr>
        <a:xfrm>
          <a:off x="0" y="0"/>
          <a:ext cx="0" cy="0"/>
          <a:chOff x="0" y="0"/>
          <a:chExt cx="0" cy="0"/>
        </a:xfrm>
      </p:grpSpPr>
      <p:pic>
        <p:nvPicPr>
          <p:cNvPr id="8" name="Picture 7" descr="ca_r_1cr.eps"/>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50445857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1" r:id="rId3"/>
    <p:sldLayoutId id="2147483772" r:id="rId4"/>
    <p:sldLayoutId id="2147483773" r:id="rId5"/>
    <p:sldLayoutId id="2147483774" r:id="rId6"/>
    <p:sldLayoutId id="2147483776" r:id="rId7"/>
    <p:sldLayoutId id="2147483777" r:id="rId8"/>
  </p:sldLayoutIdLst>
  <p:timing>
    <p:tnLst>
      <p:par>
        <p:cTn id="1" dur="indefinite" restart="never" nodeType="tmRoot"/>
      </p:par>
    </p:tnLst>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64" r:id="rId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t="-1000" r="-1000" b="-1000"/>
          </a:stretch>
        </a:blip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bwMode="black">
          <a:xfrm>
            <a:off x="438193" y="87381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txStyles>
    <p:titleStyle>
      <a:lvl1pPr algn="l" defTabSz="457200" rtl="0" eaLnBrk="1" latinLnBrk="0" hangingPunct="1">
        <a:lnSpc>
          <a:spcPct val="90000"/>
        </a:lnSpc>
        <a:spcBef>
          <a:spcPct val="0"/>
        </a:spcBef>
        <a:buFont typeface="Arial" pitchFamily="34" charset="0"/>
        <a:buNone/>
        <a:defRPr kumimoji="0" lang="en-US" sz="3600" b="0" i="0" u="none" strike="noStrike" kern="1200" cap="none" spc="0" normalizeH="0" baseline="0" noProof="0" dirty="0">
          <a:ln>
            <a:noFill/>
          </a:ln>
          <a:solidFill>
            <a:schemeClr val="bg1"/>
          </a:solidFill>
          <a:effectLst/>
          <a:uLnTx/>
          <a:uFillTx/>
          <a:latin typeface="+mn-lt"/>
          <a:ea typeface="+mn-ea"/>
          <a:cs typeface="+mn-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17.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67.jp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43.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57.png"/><Relationship Id="rId9"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2.png"/><Relationship Id="rId18" Type="http://schemas.openxmlformats.org/officeDocument/2006/relationships/image" Target="../media/image27.jpe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2.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hyperlink" Target="https://cloud.google.com/" TargetMode="External"/><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8NPzLBSBzP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31.png"/><Relationship Id="rId5" Type="http://schemas.openxmlformats.org/officeDocument/2006/relationships/image" Target="../media/image14.png"/><Relationship Id="rId10" Type="http://schemas.openxmlformats.org/officeDocument/2006/relationships/image" Target="../media/image30.png"/><Relationship Id="rId4" Type="http://schemas.openxmlformats.org/officeDocument/2006/relationships/image" Target="../media/image13.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jpeg"/><Relationship Id="rId18" Type="http://schemas.openxmlformats.org/officeDocument/2006/relationships/image" Target="../media/image49.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3.png"/><Relationship Id="rId17" Type="http://schemas.openxmlformats.org/officeDocument/2006/relationships/image" Target="../media/image48.gif"/><Relationship Id="rId25" Type="http://schemas.openxmlformats.org/officeDocument/2006/relationships/image" Target="../media/image56.png"/><Relationship Id="rId2" Type="http://schemas.openxmlformats.org/officeDocument/2006/relationships/notesSlide" Target="../notesSlides/notesSlide2.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38.jpg"/><Relationship Id="rId11" Type="http://schemas.openxmlformats.org/officeDocument/2006/relationships/image" Target="../media/image17.png"/><Relationship Id="rId24" Type="http://schemas.openxmlformats.org/officeDocument/2006/relationships/image" Target="../media/image55.png"/><Relationship Id="rId5" Type="http://schemas.openxmlformats.org/officeDocument/2006/relationships/image" Target="../media/image37.jp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2.png"/><Relationship Id="rId19" Type="http://schemas.openxmlformats.org/officeDocument/2006/relationships/image" Target="../media/image50.png"/><Relationship Id="rId4" Type="http://schemas.openxmlformats.org/officeDocument/2006/relationships/image" Target="../media/image36.jpg"/><Relationship Id="rId9" Type="http://schemas.openxmlformats.org/officeDocument/2006/relationships/image" Target="../media/image41.png"/><Relationship Id="rId14" Type="http://schemas.openxmlformats.org/officeDocument/2006/relationships/image" Target="../media/image45.gif"/><Relationship Id="rId22"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101</a:t>
            </a:r>
            <a:br>
              <a:rPr lang="en-US" dirty="0"/>
            </a:br>
            <a:endParaRPr lang="en-US" dirty="0"/>
          </a:p>
        </p:txBody>
      </p:sp>
      <p:sp>
        <p:nvSpPr>
          <p:cNvPr id="3" name="Text Placeholder 2"/>
          <p:cNvSpPr>
            <a:spLocks noGrp="1"/>
          </p:cNvSpPr>
          <p:nvPr>
            <p:ph type="body" sz="quarter" idx="10"/>
          </p:nvPr>
        </p:nvSpPr>
        <p:spPr/>
        <p:txBody>
          <a:bodyPr/>
          <a:lstStyle/>
          <a:p>
            <a:r>
              <a:rPr lang="en-US" dirty="0" smtClean="0"/>
              <a:t>Application Economy </a:t>
            </a:r>
          </a:p>
          <a:p>
            <a:r>
              <a:rPr lang="en-US" dirty="0" smtClean="0"/>
              <a:t>Software Development Life Cycle  (SDLC)</a:t>
            </a:r>
          </a:p>
          <a:p>
            <a:r>
              <a:rPr lang="en-US" dirty="0" smtClean="0"/>
              <a:t>DevOps History</a:t>
            </a:r>
          </a:p>
          <a:p>
            <a:r>
              <a:rPr lang="en-US" dirty="0" smtClean="0"/>
              <a:t>What is DevOps Defined</a:t>
            </a:r>
          </a:p>
          <a:p>
            <a:r>
              <a:rPr lang="en-US" dirty="0" smtClean="0"/>
              <a:t>A Call to Arms </a:t>
            </a:r>
          </a:p>
          <a:p>
            <a:endParaRPr lang="en-US" dirty="0" smtClean="0"/>
          </a:p>
          <a:p>
            <a:endParaRPr lang="en-US" dirty="0" smtClean="0"/>
          </a:p>
          <a:p>
            <a:endParaRPr lang="en-US" dirty="0"/>
          </a:p>
        </p:txBody>
      </p:sp>
    </p:spTree>
    <p:extLst>
      <p:ext uri="{BB962C8B-B14F-4D97-AF65-F5344CB8AC3E}">
        <p14:creationId xmlns:p14="http://schemas.microsoft.com/office/powerpoint/2010/main" val="985754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the word DevOps no longer exists, you have achieved DevOps  …   --Another original quote by mike pepe</a:t>
            </a:r>
            <a:endParaRPr lang="en-US" dirty="0"/>
          </a:p>
        </p:txBody>
      </p:sp>
      <p:grpSp>
        <p:nvGrpSpPr>
          <p:cNvPr id="3" name="Group 2"/>
          <p:cNvGrpSpPr/>
          <p:nvPr/>
        </p:nvGrpSpPr>
        <p:grpSpPr>
          <a:xfrm>
            <a:off x="922463" y="1585728"/>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chemeClr val="accent3"/>
                  </a:solidFill>
                  <a:latin typeface="+mn-lt"/>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2666342"/>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1" y="262620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2760144"/>
            <a:ext cx="715260" cy="791555"/>
            <a:chOff x="236247" y="1940574"/>
            <a:chExt cx="973592" cy="1059688"/>
          </a:xfrm>
        </p:grpSpPr>
        <p:pic>
          <p:nvPicPr>
            <p:cNvPr id="29" name="Picture 28"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1" y="267487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278064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3470171"/>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3616631"/>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sp>
        <p:nvSpPr>
          <p:cNvPr id="45" name="TextBox 44"/>
          <p:cNvSpPr txBox="1"/>
          <p:nvPr/>
        </p:nvSpPr>
        <p:spPr>
          <a:xfrm>
            <a:off x="1784685" y="3667317"/>
            <a:ext cx="570363" cy="369332"/>
          </a:xfrm>
          <a:prstGeom prst="rect">
            <a:avLst/>
          </a:prstGeom>
          <a:noFill/>
        </p:spPr>
        <p:txBody>
          <a:bodyPr wrap="none" rtlCol="0">
            <a:spAutoFit/>
          </a:bodyPr>
          <a:lstStyle/>
          <a:p>
            <a:r>
              <a:rPr lang="en-US" dirty="0" smtClean="0"/>
              <a:t>DEV</a:t>
            </a:r>
            <a:endParaRPr lang="en-US" dirty="0"/>
          </a:p>
        </p:txBody>
      </p:sp>
      <p:sp>
        <p:nvSpPr>
          <p:cNvPr id="46" name="TextBox 45"/>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sp>
        <p:nvSpPr>
          <p:cNvPr id="47" name="TextBox 46"/>
          <p:cNvSpPr txBox="1"/>
          <p:nvPr/>
        </p:nvSpPr>
        <p:spPr>
          <a:xfrm>
            <a:off x="3166652" y="3667317"/>
            <a:ext cx="505267" cy="369332"/>
          </a:xfrm>
          <a:prstGeom prst="rect">
            <a:avLst/>
          </a:prstGeom>
          <a:noFill/>
        </p:spPr>
        <p:txBody>
          <a:bodyPr wrap="none" rtlCol="0">
            <a:spAutoFit/>
          </a:bodyPr>
          <a:lstStyle/>
          <a:p>
            <a:r>
              <a:rPr lang="en-US" dirty="0" smtClean="0"/>
              <a:t>INT</a:t>
            </a:r>
            <a:endParaRPr lang="en-US" dirty="0"/>
          </a:p>
        </p:txBody>
      </p:sp>
      <p:sp>
        <p:nvSpPr>
          <p:cNvPr id="48" name="TextBox 47"/>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49" name="TextBox 48"/>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spTree>
    <p:extLst>
      <p:ext uri="{BB962C8B-B14F-4D97-AF65-F5344CB8AC3E}">
        <p14:creationId xmlns:p14="http://schemas.microsoft.com/office/powerpoint/2010/main" val="348676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 y="5197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769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t>
            </a:r>
            <a:endParaRPr lang="en-US" dirty="0"/>
          </a:p>
        </p:txBody>
      </p:sp>
    </p:spTree>
    <p:extLst>
      <p:ext uri="{BB962C8B-B14F-4D97-AF65-F5344CB8AC3E}">
        <p14:creationId xmlns:p14="http://schemas.microsoft.com/office/powerpoint/2010/main" val="1506449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57200" y="157884"/>
            <a:ext cx="8686800" cy="819273"/>
          </a:xfrm>
        </p:spPr>
        <p:txBody>
          <a:bodyPr>
            <a:normAutofit fontScale="90000"/>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681402"/>
            <a:ext cx="2814320" cy="3958426"/>
            <a:chOff x="396241" y="1225435"/>
            <a:chExt cx="2875280" cy="5273020"/>
          </a:xfrm>
        </p:grpSpPr>
        <p:sp>
          <p:nvSpPr>
            <p:cNvPr id="356" name="Rectangle 355"/>
            <p:cNvSpPr/>
            <p:nvPr/>
          </p:nvSpPr>
          <p:spPr>
            <a:xfrm>
              <a:off x="501187" y="1945598"/>
              <a:ext cx="2703504" cy="4552857"/>
            </a:xfrm>
            <a:prstGeom prst="rect">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644366"/>
            </a:xfrm>
            <a:prstGeom prst="rect">
              <a:avLst/>
            </a:prstGeom>
            <a:noFill/>
          </p:spPr>
          <p:txBody>
            <a:bodyPr wrap="square" rIns="0" rtlCol="0">
              <a:spAutoFit/>
            </a:bodyPr>
            <a:lstStyle/>
            <a:p>
              <a:pPr>
                <a:lnSpc>
                  <a:spcPct val="90000"/>
                </a:lnSpc>
              </a:pPr>
              <a:r>
                <a:rPr lang="en-US" sz="1400" dirty="0" smtClean="0">
                  <a:solidFill>
                    <a:schemeClr val="accent1"/>
                  </a:solidFill>
                </a:rPr>
                <a:t>LACK OF API TESTING</a:t>
              </a:r>
              <a:r>
                <a:rPr lang="en-US" sz="1400" b="1" dirty="0" smtClean="0">
                  <a:solidFill>
                    <a:srgbClr val="0064AF"/>
                  </a:solidFill>
                </a:rPr>
                <a:t/>
              </a:r>
              <a:br>
                <a:rPr lang="en-US" sz="1400" b="1" dirty="0" smtClean="0">
                  <a:solidFill>
                    <a:srgbClr val="0064AF"/>
                  </a:solidFill>
                </a:rPr>
              </a:br>
              <a:r>
                <a:rPr lang="en-US" sz="1400" dirty="0" smtClean="0"/>
                <a:t>(too many bugs escape downstream)</a:t>
              </a:r>
              <a:endParaRPr lang="en-US" sz="1400" dirty="0"/>
            </a:p>
          </p:txBody>
        </p:sp>
      </p:grpSp>
      <p:grpSp>
        <p:nvGrpSpPr>
          <p:cNvPr id="355" name="Group 354"/>
          <p:cNvGrpSpPr/>
          <p:nvPr/>
        </p:nvGrpSpPr>
        <p:grpSpPr>
          <a:xfrm>
            <a:off x="904856" y="1270567"/>
            <a:ext cx="7915367" cy="3289540"/>
            <a:chOff x="121286" y="1597814"/>
            <a:chExt cx="10606473"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94" name="TextBox 93"/>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70604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smtClean="0">
                <a:solidFill>
                  <a:srgbClr val="FFFFFF"/>
                </a:solidFill>
                <a:cs typeface="Arial Unicode MS" pitchFamily="34" charset="-128"/>
              </a:endParaRPr>
            </a:p>
          </p:txBody>
        </p:sp>
        <p:sp>
          <p:nvSpPr>
            <p:cNvPr id="149" name="TextBox 148"/>
            <p:cNvSpPr txBox="1"/>
            <p:nvPr/>
          </p:nvSpPr>
          <p:spPr>
            <a:xfrm>
              <a:off x="3608025" y="1225435"/>
              <a:ext cx="4814176" cy="902659"/>
            </a:xfrm>
            <a:prstGeom prst="rect">
              <a:avLst/>
            </a:prstGeom>
            <a:noFill/>
          </p:spPr>
          <p:txBody>
            <a:bodyPr wrap="square" rtlCol="0">
              <a:spAutoFit/>
            </a:bodyPr>
            <a:lstStyle/>
            <a:p>
              <a:pPr algn="ctr">
                <a:lnSpc>
                  <a:spcPct val="90000"/>
                </a:lnSpc>
              </a:pPr>
              <a:r>
                <a:rPr lang="en-US" sz="1400" dirty="0" smtClean="0">
                  <a:solidFill>
                    <a:schemeClr val="accent3"/>
                  </a:solidFill>
                </a:rPr>
                <a:t>LACK OF AUTOMATED TESTING</a:t>
              </a:r>
              <a:r>
                <a:rPr lang="en-US" sz="1400" b="1" dirty="0" smtClean="0">
                  <a:solidFill>
                    <a:srgbClr val="0064AF"/>
                  </a:solidFill>
                </a:rPr>
                <a:t/>
              </a:r>
              <a:br>
                <a:rPr lang="en-US" sz="1400" b="1" dirty="0" smtClean="0">
                  <a:solidFill>
                    <a:srgbClr val="0064AF"/>
                  </a:solidFill>
                </a:rPr>
              </a:br>
              <a:r>
                <a:rPr lang="en-US" sz="1400" dirty="0" smtClean="0"/>
                <a:t>(</a:t>
              </a: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3" y="1216185"/>
            <a:ext cx="4897263" cy="483722"/>
          </a:xfrm>
          <a:prstGeom prst="rect">
            <a:avLst/>
          </a:prstGeom>
          <a:noFill/>
        </p:spPr>
        <p:txBody>
          <a:bodyPr wrap="square" rtlCol="0">
            <a:spAutoFit/>
          </a:bodyPr>
          <a:lstStyle/>
          <a:p>
            <a:pPr algn="ctr">
              <a:lnSpc>
                <a:spcPct val="90000"/>
              </a:lnSpc>
            </a:pPr>
            <a:r>
              <a:rPr lang="en-US" sz="1400" dirty="0" smtClean="0">
                <a:solidFill>
                  <a:srgbClr val="57C1B4"/>
                </a:solidFill>
              </a:rPr>
              <a:t>LACK OF VISIBILITY INTO PROD. APPS </a:t>
            </a:r>
            <a:r>
              <a:rPr lang="en-US" sz="1400" b="1" dirty="0" smtClean="0">
                <a:solidFill>
                  <a:srgbClr val="0064AF"/>
                </a:solidFill>
              </a:rPr>
              <a:t/>
            </a:r>
            <a:br>
              <a:rPr lang="en-US" sz="1400" b="1" dirty="0" smtClean="0">
                <a:solidFill>
                  <a:srgbClr val="0064AF"/>
                </a:solidFill>
              </a:rPr>
            </a:br>
            <a:r>
              <a:rPr lang="en-US" sz="1400" dirty="0" smtClean="0"/>
              <a:t>(</a:t>
            </a:r>
            <a:r>
              <a:rPr lang="en-US" sz="1400" dirty="0"/>
              <a:t>no </a:t>
            </a:r>
            <a:r>
              <a:rPr lang="en-US" sz="1400" dirty="0" smtClean="0"/>
              <a:t>visibility into the </a:t>
            </a:r>
            <a:r>
              <a:rPr lang="en-US" sz="1400" dirty="0"/>
              <a:t>customer experience) </a:t>
            </a:r>
          </a:p>
        </p:txBody>
      </p:sp>
      <p:grpSp>
        <p:nvGrpSpPr>
          <p:cNvPr id="364" name="Group 363"/>
          <p:cNvGrpSpPr/>
          <p:nvPr/>
        </p:nvGrpSpPr>
        <p:grpSpPr>
          <a:xfrm>
            <a:off x="3550547" y="3583066"/>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smtClean="0">
                    <a:solidFill>
                      <a:srgbClr val="57C1B4"/>
                    </a:solidFill>
                  </a:rPr>
                  <a:t>LACK OF RELEASE AND ENVIRONMENT AUTOMATION</a:t>
                </a:r>
                <a:r>
                  <a:rPr lang="en-US" sz="1400" b="1" dirty="0" smtClean="0">
                    <a:solidFill>
                      <a:srgbClr val="0064AF"/>
                    </a:solidFill>
                  </a:rPr>
                  <a:t/>
                </a:r>
                <a:br>
                  <a:rPr lang="en-US" sz="1400" b="1" dirty="0" smtClean="0">
                    <a:solidFill>
                      <a:srgbClr val="0064AF"/>
                    </a:solidFill>
                  </a:rPr>
                </a:br>
                <a:r>
                  <a:rPr lang="en-US" sz="1400" dirty="0" smtClean="0"/>
                  <a:t>(manual processes lead to poor release quality)</a:t>
                </a:r>
                <a:endParaRPr lang="en-US" sz="1400" dirty="0"/>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925949"/>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790886"/>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790886"/>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790886"/>
            <a:ext cx="284813" cy="262470"/>
          </a:xfrm>
          <a:prstGeom prst="rect">
            <a:avLst/>
          </a:prstGeom>
        </p:spPr>
      </p:pic>
    </p:spTree>
    <p:extLst>
      <p:ext uri="{BB962C8B-B14F-4D97-AF65-F5344CB8AC3E}">
        <p14:creationId xmlns:p14="http://schemas.microsoft.com/office/powerpoint/2010/main" val="109766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227522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487452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sp>
        <p:nvSpPr>
          <p:cNvPr id="5" name="TextBox 4"/>
          <p:cNvSpPr txBox="1"/>
          <p:nvPr/>
        </p:nvSpPr>
        <p:spPr>
          <a:xfrm>
            <a:off x="1784685" y="3667317"/>
            <a:ext cx="570363" cy="369332"/>
          </a:xfrm>
          <a:prstGeom prst="rect">
            <a:avLst/>
          </a:prstGeom>
          <a:noFill/>
        </p:spPr>
        <p:txBody>
          <a:bodyPr wrap="none" rtlCol="0">
            <a:spAutoFit/>
          </a:bodyPr>
          <a:lstStyle/>
          <a:p>
            <a:r>
              <a:rPr lang="en-US" dirty="0" smtClean="0"/>
              <a:t>DEV</a:t>
            </a:r>
            <a:endParaRPr lang="en-US" dirty="0"/>
          </a:p>
        </p:txBody>
      </p:sp>
      <p:sp>
        <p:nvSpPr>
          <p:cNvPr id="6" name="TextBox 5"/>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grpSp>
        <p:nvGrpSpPr>
          <p:cNvPr id="7" name="Group 6"/>
          <p:cNvGrpSpPr/>
          <p:nvPr/>
        </p:nvGrpSpPr>
        <p:grpSpPr>
          <a:xfrm>
            <a:off x="945330" y="48601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smtClean="0">
                  <a:solidFill>
                    <a:schemeClr val="accent3"/>
                  </a:solidFill>
                  <a:latin typeface="+mn-lt"/>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MONTHS</a:t>
              </a:r>
              <a:endParaRPr lang="en-US" sz="1200" dirty="0">
                <a:solidFill>
                  <a:srgbClr val="22343A"/>
                </a:solidFill>
              </a:endParaRP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sp>
        <p:nvSpPr>
          <p:cNvPr id="31" name="TextBox 30"/>
          <p:cNvSpPr txBox="1"/>
          <p:nvPr/>
        </p:nvSpPr>
        <p:spPr>
          <a:xfrm>
            <a:off x="3166652" y="3667317"/>
            <a:ext cx="473206" cy="369332"/>
          </a:xfrm>
          <a:prstGeom prst="rect">
            <a:avLst/>
          </a:prstGeom>
          <a:noFill/>
        </p:spPr>
        <p:txBody>
          <a:bodyPr wrap="none" rtlCol="0">
            <a:spAutoFit/>
          </a:bodyPr>
          <a:lstStyle/>
          <a:p>
            <a:r>
              <a:rPr lang="en-US" dirty="0" smtClean="0"/>
              <a:t>QA</a:t>
            </a:r>
            <a:endParaRPr lang="en-US" dirty="0"/>
          </a:p>
        </p:txBody>
      </p:sp>
      <p:sp>
        <p:nvSpPr>
          <p:cNvPr id="32" name="TextBox 31"/>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33" name="TextBox 32"/>
          <p:cNvSpPr txBox="1"/>
          <p:nvPr/>
        </p:nvSpPr>
        <p:spPr>
          <a:xfrm>
            <a:off x="5510969" y="3667317"/>
            <a:ext cx="648021" cy="369332"/>
          </a:xfrm>
          <a:prstGeom prst="rect">
            <a:avLst/>
          </a:prstGeom>
          <a:noFill/>
        </p:spPr>
        <p:txBody>
          <a:bodyPr wrap="none" rtlCol="0">
            <a:spAutoFit/>
          </a:bodyPr>
          <a:lstStyle/>
          <a:p>
            <a:r>
              <a:rPr lang="en-US" dirty="0" smtClean="0"/>
              <a:t>PERF</a:t>
            </a:r>
            <a:endParaRPr lang="en-US" dirty="0"/>
          </a:p>
        </p:txBody>
      </p:sp>
      <p:grpSp>
        <p:nvGrpSpPr>
          <p:cNvPr id="73" name="Group 72"/>
          <p:cNvGrpSpPr/>
          <p:nvPr/>
        </p:nvGrpSpPr>
        <p:grpSpPr>
          <a:xfrm>
            <a:off x="149078" y="3014070"/>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2999008"/>
            <a:ext cx="5637604" cy="1036320"/>
            <a:chOff x="1784685" y="2968611"/>
            <a:chExt cx="5637604"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570363" cy="369332"/>
            </a:xfrm>
            <a:prstGeom prst="rect">
              <a:avLst/>
            </a:prstGeom>
            <a:noFill/>
          </p:spPr>
          <p:txBody>
            <a:bodyPr wrap="none" rtlCol="0">
              <a:spAutoFit/>
            </a:bodyPr>
            <a:lstStyle/>
            <a:p>
              <a:r>
                <a:rPr lang="en-US" dirty="0" smtClean="0"/>
                <a:t>DEV</a:t>
              </a:r>
              <a:endParaRPr lang="en-US" dirty="0"/>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724101" cy="369332"/>
            </a:xfrm>
            <a:prstGeom prst="rect">
              <a:avLst/>
            </a:prstGeom>
            <a:noFill/>
          </p:spPr>
          <p:txBody>
            <a:bodyPr wrap="none" rtlCol="0">
              <a:spAutoFit/>
            </a:bodyPr>
            <a:lstStyle/>
            <a:p>
              <a:r>
                <a:rPr lang="en-US" dirty="0" smtClean="0"/>
                <a:t>PROD</a:t>
              </a:r>
              <a:endParaRPr lang="en-US" dirty="0"/>
            </a:p>
          </p:txBody>
        </p:sp>
      </p:grpSp>
    </p:spTree>
    <p:extLst>
      <p:ext uri="{BB962C8B-B14F-4D97-AF65-F5344CB8AC3E}">
        <p14:creationId xmlns:p14="http://schemas.microsoft.com/office/powerpoint/2010/main" val="948601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033668"/>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smtClean="0">
                <a:solidFill>
                  <a:schemeClr val="bg2"/>
                </a:solidFill>
              </a:rPr>
              <a:t>MONTHS</a:t>
            </a:r>
            <a:endParaRPr lang="en-US" sz="1200" dirty="0">
              <a:solidFill>
                <a:schemeClr val="bg2"/>
              </a:solidFill>
            </a:endParaRPr>
          </a:p>
        </p:txBody>
      </p:sp>
      <p:sp>
        <p:nvSpPr>
          <p:cNvPr id="7" name="TextBox 6"/>
          <p:cNvSpPr txBox="1"/>
          <p:nvPr/>
        </p:nvSpPr>
        <p:spPr>
          <a:xfrm>
            <a:off x="163945" y="2057845"/>
            <a:ext cx="2133600" cy="830997"/>
          </a:xfrm>
          <a:prstGeom prst="rect">
            <a:avLst/>
          </a:prstGeom>
          <a:noFill/>
        </p:spPr>
        <p:txBody>
          <a:bodyPr wrap="square" rtlCol="0">
            <a:spAutoFit/>
          </a:bodyPr>
          <a:lstStyle/>
          <a:p>
            <a:pPr algn="r"/>
            <a:r>
              <a:rPr lang="en-US" sz="1600" dirty="0" smtClean="0">
                <a:solidFill>
                  <a:schemeClr val="bg1"/>
                </a:solidFill>
                <a:latin typeface="+mn-lt"/>
              </a:rPr>
              <a:t>Agile Development</a:t>
            </a:r>
          </a:p>
          <a:p>
            <a:pPr algn="r"/>
            <a:r>
              <a:rPr lang="en-US" sz="1600" dirty="0" smtClean="0">
                <a:solidFill>
                  <a:schemeClr val="bg1"/>
                </a:solidFill>
                <a:latin typeface="+mn-lt"/>
              </a:rPr>
              <a:t>Test Automation</a:t>
            </a:r>
          </a:p>
          <a:p>
            <a:pPr algn="r"/>
            <a:r>
              <a:rPr lang="en-US" sz="1600" dirty="0" smtClean="0">
                <a:solidFill>
                  <a:schemeClr val="bg1"/>
                </a:solidFill>
                <a:latin typeface="+mn-lt"/>
              </a:rPr>
              <a:t>Continuous Integration</a:t>
            </a:r>
          </a:p>
        </p:txBody>
      </p:sp>
      <p:sp>
        <p:nvSpPr>
          <p:cNvPr id="76" name="TextBox 75"/>
          <p:cNvSpPr txBox="1"/>
          <p:nvPr/>
        </p:nvSpPr>
        <p:spPr>
          <a:xfrm>
            <a:off x="6726382" y="2067970"/>
            <a:ext cx="2286000" cy="830997"/>
          </a:xfrm>
          <a:prstGeom prst="rect">
            <a:avLst/>
          </a:prstGeom>
          <a:noFill/>
        </p:spPr>
        <p:txBody>
          <a:bodyPr wrap="square" rtlCol="0">
            <a:spAutoFit/>
          </a:bodyPr>
          <a:lstStyle/>
          <a:p>
            <a:r>
              <a:rPr lang="en-US" sz="1600" dirty="0" smtClean="0">
                <a:solidFill>
                  <a:schemeClr val="bg1"/>
                </a:solidFill>
                <a:latin typeface="+mn-lt"/>
              </a:rPr>
              <a:t>Virtualization/Cloud</a:t>
            </a:r>
          </a:p>
          <a:p>
            <a:r>
              <a:rPr lang="en-US" sz="1600" dirty="0" smtClean="0">
                <a:solidFill>
                  <a:schemeClr val="bg1"/>
                </a:solidFill>
                <a:latin typeface="+mn-lt"/>
              </a:rPr>
              <a:t>Provisioning Automation</a:t>
            </a:r>
          </a:p>
          <a:p>
            <a:r>
              <a:rPr lang="en-US" sz="1600" dirty="0" smtClean="0">
                <a:solidFill>
                  <a:schemeClr val="bg1"/>
                </a:solidFill>
                <a:latin typeface="+mn-lt"/>
              </a:rPr>
              <a:t>Configuration </a:t>
            </a:r>
            <a:r>
              <a:rPr lang="en-US" sz="1600" dirty="0" err="1" smtClean="0">
                <a:solidFill>
                  <a:schemeClr val="bg1"/>
                </a:solidFill>
                <a:latin typeface="+mn-lt"/>
              </a:rPr>
              <a:t>Mgmt</a:t>
            </a:r>
            <a:endParaRPr lang="en-US" sz="1600" dirty="0" smtClean="0">
              <a:solidFill>
                <a:schemeClr val="bg1"/>
              </a:solidFill>
              <a:latin typeface="+mn-lt"/>
            </a:endParaRPr>
          </a:p>
        </p:txBody>
      </p:sp>
      <p:sp>
        <p:nvSpPr>
          <p:cNvPr id="8" name="TextBox 7"/>
          <p:cNvSpPr txBox="1"/>
          <p:nvPr/>
        </p:nvSpPr>
        <p:spPr>
          <a:xfrm>
            <a:off x="2893584" y="1465403"/>
            <a:ext cx="3329417" cy="707886"/>
          </a:xfrm>
          <a:prstGeom prst="rect">
            <a:avLst/>
          </a:prstGeom>
          <a:noFill/>
        </p:spPr>
        <p:txBody>
          <a:bodyPr wrap="square" rtlCol="0">
            <a:spAutoFit/>
          </a:bodyPr>
          <a:lstStyle/>
          <a:p>
            <a:pPr algn="ctr"/>
            <a:r>
              <a:rPr lang="en-US" sz="2000" dirty="0" smtClean="0">
                <a:solidFill>
                  <a:schemeClr val="accent1"/>
                </a:solidFill>
                <a:latin typeface="+mn-lt"/>
              </a:rPr>
              <a:t>MORE INNOVATION, QUICKER, LESS COST</a:t>
            </a:r>
          </a:p>
        </p:txBody>
      </p:sp>
      <p:grpSp>
        <p:nvGrpSpPr>
          <p:cNvPr id="77" name="Group 76"/>
          <p:cNvGrpSpPr/>
          <p:nvPr/>
        </p:nvGrpSpPr>
        <p:grpSpPr>
          <a:xfrm>
            <a:off x="2420830" y="2285860"/>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smtClean="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smtClean="0">
                  <a:solidFill>
                    <a:srgbClr val="FFFFFF"/>
                  </a:solidFill>
                </a:rPr>
                <a:t>Release Errors</a:t>
              </a:r>
              <a:endParaRPr lang="en-US" sz="1400" dirty="0">
                <a:solidFill>
                  <a:srgbClr val="FFFFFF"/>
                </a:solidFill>
              </a:endParaRPr>
            </a:p>
          </p:txBody>
        </p:sp>
      </p:grpSp>
      <p:grpSp>
        <p:nvGrpSpPr>
          <p:cNvPr id="87" name="Group 86"/>
          <p:cNvGrpSpPr/>
          <p:nvPr/>
        </p:nvGrpSpPr>
        <p:grpSpPr>
          <a:xfrm>
            <a:off x="5445367" y="2137215"/>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smtClean="0">
                  <a:solidFill>
                    <a:srgbClr val="FFFFFF"/>
                  </a:solidFill>
                </a:rPr>
                <a:t>High </a:t>
              </a:r>
              <a:r>
                <a:rPr lang="en-US" sz="1400" dirty="0">
                  <a:solidFill>
                    <a:srgbClr val="FFFFFF"/>
                  </a:solidFill>
                </a:rPr>
                <a:t>Costs </a:t>
              </a:r>
            </a:p>
          </p:txBody>
        </p:sp>
      </p:grpSp>
      <p:grpSp>
        <p:nvGrpSpPr>
          <p:cNvPr id="90" name="Group 89"/>
          <p:cNvGrpSpPr/>
          <p:nvPr/>
        </p:nvGrpSpPr>
        <p:grpSpPr>
          <a:xfrm>
            <a:off x="3838611" y="2172706"/>
            <a:ext cx="1832659" cy="1337631"/>
            <a:chOff x="3832797" y="2950189"/>
            <a:chExt cx="1832659" cy="1336392"/>
          </a:xfrm>
        </p:grpSpPr>
        <p:sp>
          <p:nvSpPr>
            <p:cNvPr id="91" name="TextBox 11"/>
            <p:cNvSpPr txBox="1">
              <a:spLocks noChangeArrowheads="1"/>
            </p:cNvSpPr>
            <p:nvPr/>
          </p:nvSpPr>
          <p:spPr bwMode="auto">
            <a:xfrm>
              <a:off x="3832797" y="3979089"/>
              <a:ext cx="1832659" cy="307492"/>
            </a:xfrm>
            <a:prstGeom prst="rect">
              <a:avLst/>
            </a:prstGeom>
            <a:noFill/>
            <a:ln w="9525">
              <a:noFill/>
              <a:miter lim="800000"/>
              <a:headEnd/>
              <a:tailEnd/>
            </a:ln>
          </p:spPr>
          <p:txBody>
            <a:bodyPr wrap="square">
              <a:spAutoFit/>
            </a:bodyPr>
            <a:lstStyle/>
            <a:p>
              <a:pPr algn="ctr"/>
              <a:r>
                <a:rPr lang="en-US" sz="1400" dirty="0" smtClean="0">
                  <a:solidFill>
                    <a:srgbClr val="FFFFFF"/>
                  </a:solidFill>
                </a:rPr>
                <a:t>Long Time To Market</a:t>
              </a:r>
              <a:endParaRPr lang="en-US" sz="1400" dirty="0">
                <a:solidFill>
                  <a:srgbClr val="FFFFFF"/>
                </a:solidFill>
              </a:endParaRP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294340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4" y="290326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299912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sp>
        <p:nvSpPr>
          <p:cNvPr id="142" name="Freeform 141"/>
          <p:cNvSpPr/>
          <p:nvPr/>
        </p:nvSpPr>
        <p:spPr>
          <a:xfrm flipH="1" flipV="1">
            <a:off x="876744" y="295193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07125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14" name="TextBox 13"/>
          <p:cNvSpPr txBox="1"/>
          <p:nvPr/>
        </p:nvSpPr>
        <p:spPr>
          <a:xfrm>
            <a:off x="1784685" y="3635599"/>
            <a:ext cx="570363" cy="369332"/>
          </a:xfrm>
          <a:prstGeom prst="rect">
            <a:avLst/>
          </a:prstGeom>
          <a:noFill/>
        </p:spPr>
        <p:txBody>
          <a:bodyPr wrap="none" rtlCol="0">
            <a:spAutoFit/>
          </a:bodyPr>
          <a:lstStyle/>
          <a:p>
            <a:r>
              <a:rPr lang="en-US" dirty="0" smtClean="0"/>
              <a:t>DEV</a:t>
            </a:r>
            <a:endParaRPr lang="en-US" dirty="0"/>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165" name="TextBox 164"/>
          <p:cNvSpPr txBox="1"/>
          <p:nvPr/>
        </p:nvSpPr>
        <p:spPr>
          <a:xfrm>
            <a:off x="6698188" y="3635599"/>
            <a:ext cx="724101" cy="369332"/>
          </a:xfrm>
          <a:prstGeom prst="rect">
            <a:avLst/>
          </a:prstGeom>
          <a:noFill/>
        </p:spPr>
        <p:txBody>
          <a:bodyPr wrap="none" rtlCol="0">
            <a:spAutoFit/>
          </a:bodyPr>
          <a:lstStyle/>
          <a:p>
            <a:r>
              <a:rPr lang="en-US" dirty="0" smtClean="0"/>
              <a:t>PROD</a:t>
            </a:r>
            <a:endParaRPr lang="en-US" dirty="0"/>
          </a:p>
        </p:txBody>
      </p:sp>
      <p:sp>
        <p:nvSpPr>
          <p:cNvPr id="166" name="TextBox 165"/>
          <p:cNvSpPr txBox="1"/>
          <p:nvPr/>
        </p:nvSpPr>
        <p:spPr>
          <a:xfrm>
            <a:off x="3166652" y="3667317"/>
            <a:ext cx="505267" cy="369332"/>
          </a:xfrm>
          <a:prstGeom prst="rect">
            <a:avLst/>
          </a:prstGeom>
          <a:noFill/>
        </p:spPr>
        <p:txBody>
          <a:bodyPr wrap="none" rtlCol="0">
            <a:spAutoFit/>
          </a:bodyPr>
          <a:lstStyle/>
          <a:p>
            <a:r>
              <a:rPr lang="en-US" dirty="0" smtClean="0"/>
              <a:t>INT</a:t>
            </a:r>
            <a:endParaRPr lang="en-US" dirty="0"/>
          </a:p>
        </p:txBody>
      </p:sp>
      <p:sp>
        <p:nvSpPr>
          <p:cNvPr id="167" name="TextBox 166"/>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168" name="TextBox 167"/>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grpSp>
        <p:nvGrpSpPr>
          <p:cNvPr id="20" name="Group 19"/>
          <p:cNvGrpSpPr/>
          <p:nvPr/>
        </p:nvGrpSpPr>
        <p:grpSpPr>
          <a:xfrm>
            <a:off x="1866127" y="4310699"/>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chemeClr val="accent3"/>
                  </a:solidFill>
                  <a:latin typeface="+mn-lt"/>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5110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1237362"/>
            <a:ext cx="2747852" cy="1399614"/>
          </a:xfrm>
          <a:prstGeom prst="rect">
            <a:avLst/>
          </a:prstGeom>
          <a:noFill/>
        </p:spPr>
        <p:txBody>
          <a:bodyPr wrap="square" rtlCol="0" anchor="t">
            <a:spAutoFit/>
          </a:bodyPr>
          <a:lstStyle/>
          <a:p>
            <a:pPr>
              <a:lnSpc>
                <a:spcPct val="85000"/>
              </a:lnSpc>
              <a:spcAft>
                <a:spcPts val="800"/>
              </a:spcAft>
            </a:pPr>
            <a:r>
              <a:rPr lang="en-US" sz="2000" dirty="0" smtClean="0">
                <a:solidFill>
                  <a:schemeClr val="accent1"/>
                </a:solidFill>
                <a:latin typeface="+mn-lt"/>
                <a:cs typeface="CA Sans"/>
              </a:rPr>
              <a:t>ACCELERATE DELIVERY</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New applications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Changes to </a:t>
            </a:r>
            <a:br>
              <a:rPr lang="en-US" sz="1400" dirty="0" smtClean="0">
                <a:solidFill>
                  <a:schemeClr val="bg1"/>
                </a:solidFill>
                <a:latin typeface="+mn-lt"/>
                <a:cs typeface="CA Sans"/>
              </a:rPr>
            </a:br>
            <a:r>
              <a:rPr lang="en-US" sz="1400" dirty="0" smtClean="0">
                <a:solidFill>
                  <a:schemeClr val="bg1"/>
                </a:solidFill>
                <a:latin typeface="+mn-lt"/>
                <a:cs typeface="CA Sans"/>
              </a:rPr>
              <a:t>existing apps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Bug fixes</a:t>
            </a:r>
          </a:p>
        </p:txBody>
      </p:sp>
      <p:sp>
        <p:nvSpPr>
          <p:cNvPr id="16" name="TextBox 15"/>
          <p:cNvSpPr txBox="1"/>
          <p:nvPr/>
        </p:nvSpPr>
        <p:spPr>
          <a:xfrm>
            <a:off x="3229295" y="1237364"/>
            <a:ext cx="2747852" cy="1402435"/>
          </a:xfrm>
          <a:prstGeom prst="rect">
            <a:avLst/>
          </a:prstGeom>
          <a:noFill/>
        </p:spPr>
        <p:txBody>
          <a:bodyPr wrap="square" rtlCol="0" anchor="t">
            <a:spAutoFit/>
          </a:bodyPr>
          <a:lstStyle/>
          <a:p>
            <a:pPr lvl="0">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1223994"/>
            <a:ext cx="2747852" cy="1451166"/>
          </a:xfrm>
          <a:prstGeom prst="rect">
            <a:avLst/>
          </a:prstGeom>
          <a:noFill/>
        </p:spPr>
        <p:txBody>
          <a:bodyPr wrap="square" rtlCol="0" anchor="t">
            <a:spAutoFit/>
          </a:bodyPr>
          <a:lstStyle/>
          <a:p>
            <a:pPr lvl="0">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3" y="293373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4" y="292037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293373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89" y="278063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6" y="114166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79"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6"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2"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09"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DevOps?</a:t>
            </a:r>
            <a:endParaRPr lang="en-US" dirty="0"/>
          </a:p>
        </p:txBody>
      </p:sp>
      <p:sp>
        <p:nvSpPr>
          <p:cNvPr id="64" name="Isosceles Triangle 63"/>
          <p:cNvSpPr/>
          <p:nvPr/>
        </p:nvSpPr>
        <p:spPr>
          <a:xfrm>
            <a:off x="2813091" y="755964"/>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1675291"/>
            <a:ext cx="965546" cy="857679"/>
          </a:xfrm>
          <a:prstGeom prst="rect">
            <a:avLst/>
          </a:prstGeom>
        </p:spPr>
      </p:pic>
      <p:sp>
        <p:nvSpPr>
          <p:cNvPr id="66" name="Rectangle 65"/>
          <p:cNvSpPr/>
          <p:nvPr/>
        </p:nvSpPr>
        <p:spPr>
          <a:xfrm>
            <a:off x="3705797" y="2690155"/>
            <a:ext cx="1818387" cy="540580"/>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t>Development </a:t>
            </a:r>
            <a:r>
              <a:rPr lang="en-US" sz="1400" dirty="0" smtClean="0"/>
              <a:t>Operations </a:t>
            </a:r>
          </a:p>
          <a:p>
            <a:pPr algn="ctr"/>
            <a:r>
              <a:rPr lang="en-US" sz="1400" dirty="0" smtClean="0"/>
              <a:t>coming together </a:t>
            </a:r>
          </a:p>
          <a:p>
            <a:pPr algn="ctr"/>
            <a:r>
              <a:rPr lang="en-US" sz="1400" dirty="0" smtClean="0"/>
              <a:t> </a:t>
            </a:r>
            <a:r>
              <a:rPr lang="en-US" sz="1400" dirty="0"/>
              <a:t>DevOps</a:t>
            </a:r>
            <a:endParaRPr lang="en-US" sz="1400" dirty="0">
              <a:solidFill>
                <a:schemeClr val="bg1"/>
              </a:solidFill>
              <a:latin typeface="Calibri"/>
              <a:cs typeface="Calibri"/>
            </a:endParaRPr>
          </a:p>
        </p:txBody>
      </p:sp>
      <p:grpSp>
        <p:nvGrpSpPr>
          <p:cNvPr id="6" name="Group 5"/>
          <p:cNvGrpSpPr/>
          <p:nvPr/>
        </p:nvGrpSpPr>
        <p:grpSpPr>
          <a:xfrm>
            <a:off x="5284561" y="910751"/>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Technology</a:t>
              </a:r>
              <a:endParaRPr lang="en-US" sz="1200" spc="-20" dirty="0">
                <a:solidFill>
                  <a:srgbClr val="22343A"/>
                </a:solidFill>
                <a:latin typeface="Calibri" pitchFamily="34" charset="0"/>
                <a:cs typeface="Calibri" pitchFamily="34" charset="0"/>
              </a:endParaRPr>
            </a:p>
          </p:txBody>
        </p:sp>
        <p:sp>
          <p:nvSpPr>
            <p:cNvPr id="103" name="Rectangle 102"/>
            <p:cNvSpPr/>
            <p:nvPr/>
          </p:nvSpPr>
          <p:spPr>
            <a:xfrm>
              <a:off x="7496977" y="2906353"/>
              <a:ext cx="1408942" cy="569884"/>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7" cy="569884"/>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477884" y="131646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Culture</a:t>
              </a:r>
              <a:endParaRPr lang="en-US" sz="1200" spc="-20" dirty="0">
                <a:solidFill>
                  <a:srgbClr val="22343A"/>
                </a:solidFill>
                <a:latin typeface="Calibri" pitchFamily="34" charset="0"/>
                <a:cs typeface="Calibri" pitchFamily="34" charset="0"/>
              </a:endParaRPr>
            </a:p>
          </p:txBody>
        </p:sp>
        <p:sp>
          <p:nvSpPr>
            <p:cNvPr id="98" name="TextBox 97"/>
            <p:cNvSpPr txBox="1"/>
            <p:nvPr/>
          </p:nvSpPr>
          <p:spPr>
            <a:xfrm>
              <a:off x="-67862" y="2881247"/>
              <a:ext cx="2446007" cy="947075"/>
            </a:xfrm>
            <a:prstGeom prst="rect">
              <a:avLst/>
            </a:prstGeom>
            <a:noFill/>
            <a:ln>
              <a:noFill/>
            </a:ln>
          </p:spPr>
          <p:txBody>
            <a:bodyPr wrap="square" lIns="0" rIns="0" bIns="0" rtlCol="0">
              <a:spAutoFit/>
            </a:bodyPr>
            <a:lstStyle/>
            <a:p>
              <a:pPr algn="ctr">
                <a:lnSpc>
                  <a:spcPct val="90000"/>
                </a:lnSpc>
              </a:pPr>
              <a:r>
                <a:rPr lang="en-US" sz="1200" dirty="0" smtClean="0">
                  <a:solidFill>
                    <a:schemeClr val="bg1"/>
                  </a:solidFill>
                  <a:latin typeface="Calibri"/>
                  <a:cs typeface="Calibri"/>
                </a:rPr>
                <a:t>Communication</a:t>
              </a:r>
            </a:p>
            <a:p>
              <a:pPr algn="ctr">
                <a:lnSpc>
                  <a:spcPct val="90000"/>
                </a:lnSpc>
              </a:pPr>
              <a:r>
                <a:rPr lang="en-US" sz="1200" dirty="0" smtClean="0">
                  <a:solidFill>
                    <a:schemeClr val="bg1"/>
                  </a:solidFill>
                  <a:latin typeface="Calibri"/>
                  <a:cs typeface="Calibri"/>
                </a:rPr>
                <a:t>Collaboration</a:t>
              </a:r>
            </a:p>
            <a:p>
              <a:pPr algn="ctr">
                <a:lnSpc>
                  <a:spcPct val="90000"/>
                </a:lnSpc>
              </a:pPr>
              <a:r>
                <a:rPr lang="en-US" sz="1200" dirty="0" smtClean="0">
                  <a:solidFill>
                    <a:schemeClr val="bg1"/>
                  </a:solidFill>
                  <a:latin typeface="Calibri"/>
                  <a:cs typeface="Calibri"/>
                </a:rPr>
                <a:t>Integrating </a:t>
              </a:r>
            </a:p>
            <a:p>
              <a:pPr algn="ctr">
                <a:lnSpc>
                  <a:spcPct val="90000"/>
                </a:lnSpc>
              </a:pPr>
              <a:r>
                <a:rPr lang="en-US" sz="1200" dirty="0" smtClean="0">
                  <a:solidFill>
                    <a:schemeClr val="bg1"/>
                  </a:solidFill>
                  <a:latin typeface="Calibri"/>
                  <a:cs typeface="Calibri"/>
                </a:rPr>
                <a:t>Understanding</a:t>
              </a:r>
              <a:endParaRPr lang="en-US" sz="1200" dirty="0">
                <a:solidFill>
                  <a:schemeClr val="bg1"/>
                </a:solidFill>
                <a:latin typeface="Calibri"/>
                <a:cs typeface="Calibri"/>
              </a:endParaRP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8" y="3413283"/>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chemeClr val="bg2"/>
                  </a:solidFill>
                  <a:latin typeface="Calibri" pitchFamily="34" charset="0"/>
                  <a:cs typeface="Calibri" pitchFamily="34" charset="0"/>
                </a:rPr>
                <a:t>Processes</a:t>
              </a:r>
              <a:endParaRPr lang="en-US" sz="1200" spc="-20" dirty="0">
                <a:solidFill>
                  <a:schemeClr val="bg2"/>
                </a:solidFill>
                <a:latin typeface="Calibri" pitchFamily="34" charset="0"/>
                <a:cs typeface="Calibri" pitchFamily="34" charset="0"/>
              </a:endParaRP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smtClean="0">
                    <a:solidFill>
                      <a:schemeClr val="bg1"/>
                    </a:solidFill>
                    <a:cs typeface="Calibri"/>
                  </a:rPr>
                  <a:t>Release </a:t>
                </a:r>
              </a:p>
              <a:p>
                <a:pPr algn="ctr">
                  <a:lnSpc>
                    <a:spcPct val="90000"/>
                  </a:lnSpc>
                </a:pPr>
                <a:r>
                  <a:rPr lang="en-US" sz="1200" dirty="0" smtClean="0">
                    <a:solidFill>
                      <a:schemeClr val="bg1"/>
                    </a:solidFill>
                    <a:cs typeface="Calibri"/>
                  </a:rPr>
                  <a:t>Type</a:t>
                </a:r>
                <a:endParaRPr lang="en-US" sz="1200" dirty="0">
                  <a:solidFill>
                    <a:schemeClr val="bg1"/>
                  </a:solidFill>
                  <a:cs typeface="Calibri"/>
                </a:endParaRP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Configuration</a:t>
                </a:r>
                <a:endParaRPr lang="en-US" sz="1200" dirty="0">
                  <a:solidFill>
                    <a:schemeClr val="bg1"/>
                  </a:solidFill>
                  <a:cs typeface="Calibri"/>
                </a:endParaRPr>
              </a:p>
            </p:txBody>
          </p:sp>
        </p:grpSp>
      </p:grpSp>
    </p:spTree>
    <p:extLst>
      <p:ext uri="{BB962C8B-B14F-4D97-AF65-F5344CB8AC3E}">
        <p14:creationId xmlns:p14="http://schemas.microsoft.com/office/powerpoint/2010/main" val="21067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4" y="2151115"/>
            <a:ext cx="8429515" cy="2602309"/>
          </a:xfrm>
        </p:spPr>
        <p:txBody>
          <a:bodyPr>
            <a:noAutofit/>
          </a:bodyPr>
          <a:lstStyle/>
          <a:p>
            <a:pPr>
              <a:spcBef>
                <a:spcPts val="0"/>
              </a:spcBef>
            </a:pPr>
            <a:r>
              <a:rPr lang="en-US" sz="1600" b="1" dirty="0" smtClean="0"/>
              <a:t>Speed up application release cycles</a:t>
            </a:r>
            <a:r>
              <a:rPr lang="en-US" sz="1600" dirty="0" smtClean="0"/>
              <a:t> and improve business and operational agility </a:t>
            </a:r>
          </a:p>
          <a:p>
            <a:pPr>
              <a:spcBef>
                <a:spcPts val="0"/>
              </a:spcBef>
            </a:pPr>
            <a:r>
              <a:rPr lang="en-US" sz="1600" b="1" dirty="0" smtClean="0"/>
              <a:t>Reduce errors and achieve higher quality</a:t>
            </a:r>
            <a:r>
              <a:rPr lang="en-US" sz="1600" dirty="0" smtClean="0"/>
              <a:t> releases by simplifying and standardizing  </a:t>
            </a:r>
            <a:r>
              <a:rPr lang="en-US" sz="1600" dirty="0"/>
              <a:t>application </a:t>
            </a:r>
            <a:r>
              <a:rPr lang="en-US" sz="1600" dirty="0" smtClean="0"/>
              <a:t>release processes</a:t>
            </a:r>
          </a:p>
          <a:p>
            <a:pPr>
              <a:spcBef>
                <a:spcPts val="0"/>
              </a:spcBef>
            </a:pPr>
            <a:r>
              <a:rPr lang="en-US" sz="1600" b="1" dirty="0" smtClean="0"/>
              <a:t>Enable more frequent releases</a:t>
            </a:r>
            <a:r>
              <a:rPr lang="en-US" sz="1600" dirty="0" smtClean="0"/>
              <a:t> and reduce risk of failure</a:t>
            </a:r>
            <a:endParaRPr lang="en-US" sz="1600" dirty="0"/>
          </a:p>
          <a:p>
            <a:pPr>
              <a:spcBef>
                <a:spcPts val="0"/>
              </a:spcBef>
            </a:pPr>
            <a:r>
              <a:rPr lang="en-US" sz="1600" b="1" dirty="0" smtClean="0"/>
              <a:t>Reduce costs</a:t>
            </a:r>
            <a:r>
              <a:rPr lang="en-US" sz="1600" dirty="0" smtClean="0"/>
              <a:t> of application deployments and promote collaboration and alignment between Development and Operations</a:t>
            </a:r>
          </a:p>
          <a:p>
            <a:pPr>
              <a:spcBef>
                <a:spcPts val="0"/>
              </a:spcBef>
            </a:pPr>
            <a:r>
              <a:rPr lang="en-US" sz="1600" b="1" dirty="0" smtClean="0"/>
              <a:t>Improve visibility</a:t>
            </a:r>
            <a:r>
              <a:rPr lang="en-US" sz="1600" dirty="0" smtClean="0"/>
              <a:t> across the entire deployment tool chain</a:t>
            </a:r>
          </a:p>
        </p:txBody>
      </p:sp>
      <p:sp>
        <p:nvSpPr>
          <p:cNvPr id="11267" name="Rectangle 2"/>
          <p:cNvSpPr>
            <a:spLocks noGrp="1" noChangeArrowheads="1"/>
          </p:cNvSpPr>
          <p:nvPr>
            <p:ph type="title"/>
          </p:nvPr>
        </p:nvSpPr>
        <p:spPr/>
        <p:txBody>
          <a:bodyPr/>
          <a:lstStyle/>
          <a:p>
            <a:r>
              <a:rPr lang="en-US" dirty="0" smtClean="0"/>
              <a:t>CA Release Automation – Elevator Pitch</a:t>
            </a:r>
            <a:endParaRPr dirty="0" smtClean="0"/>
          </a:p>
        </p:txBody>
      </p:sp>
      <p:grpSp>
        <p:nvGrpSpPr>
          <p:cNvPr id="6" name="Group 5"/>
          <p:cNvGrpSpPr/>
          <p:nvPr/>
        </p:nvGrpSpPr>
        <p:grpSpPr>
          <a:xfrm>
            <a:off x="434037" y="1076628"/>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4" y="607603"/>
            <a:ext cx="8429515" cy="1477328"/>
          </a:xfrm>
          <a:prstGeom prst="rect">
            <a:avLst/>
          </a:prstGeom>
          <a:solidFill>
            <a:schemeClr val="bg2"/>
          </a:solidFill>
        </p:spPr>
        <p:txBody>
          <a:bodyPr wrap="square" anchor="ctr">
            <a:spAutoFit/>
          </a:bodyPr>
          <a:lstStyle/>
          <a:p>
            <a:pPr algn="ctr"/>
            <a:r>
              <a:rPr lang="en-US" dirty="0">
                <a:solidFill>
                  <a:schemeClr val="bg1"/>
                </a:solidFill>
              </a:rPr>
              <a:t>CA Release Automation helps organizations </a:t>
            </a:r>
            <a:r>
              <a:rPr lang="en-US" dirty="0" smtClean="0">
                <a:solidFill>
                  <a:schemeClr val="bg1"/>
                </a:solidFill>
              </a:rPr>
              <a:t>orchestrate the entire application </a:t>
            </a:r>
            <a:r>
              <a:rPr lang="en-US" dirty="0">
                <a:solidFill>
                  <a:schemeClr val="bg1"/>
                </a:solidFill>
              </a:rPr>
              <a:t>release process and </a:t>
            </a:r>
            <a:r>
              <a:rPr lang="en-US" dirty="0" smtClean="0">
                <a:solidFill>
                  <a:schemeClr val="bg1"/>
                </a:solidFill>
              </a:rPr>
              <a:t>automate  the deployment of applications </a:t>
            </a:r>
            <a:r>
              <a:rPr lang="en-US" dirty="0">
                <a:solidFill>
                  <a:schemeClr val="bg1"/>
                </a:solidFill>
              </a:rPr>
              <a:t>from development into </a:t>
            </a:r>
            <a:r>
              <a:rPr lang="en-US" dirty="0" smtClean="0">
                <a:solidFill>
                  <a:schemeClr val="bg1"/>
                </a:solidFill>
              </a:rPr>
              <a:t>production. </a:t>
            </a:r>
          </a:p>
          <a:p>
            <a:pPr algn="ctr"/>
            <a:r>
              <a:rPr lang="en-US" dirty="0" smtClean="0">
                <a:solidFill>
                  <a:schemeClr val="bg1"/>
                </a:solidFill>
              </a:rPr>
              <a:t>Application </a:t>
            </a:r>
            <a:r>
              <a:rPr lang="en-US" dirty="0">
                <a:solidFill>
                  <a:schemeClr val="bg1"/>
                </a:solidFill>
              </a:rPr>
              <a:t>deployment tasks are </a:t>
            </a:r>
            <a:r>
              <a:rPr lang="en-US" dirty="0" smtClean="0">
                <a:solidFill>
                  <a:schemeClr val="bg1"/>
                </a:solidFill>
              </a:rPr>
              <a:t>automated, errors are reduced</a:t>
            </a:r>
            <a:r>
              <a:rPr lang="en-US" dirty="0">
                <a:solidFill>
                  <a:schemeClr val="bg1"/>
                </a:solidFill>
              </a:rPr>
              <a:t>, software releases are more reliable, and </a:t>
            </a:r>
            <a:r>
              <a:rPr lang="en-US" dirty="0" smtClean="0">
                <a:solidFill>
                  <a:schemeClr val="bg1"/>
                </a:solidFill>
              </a:rPr>
              <a:t>throughput is </a:t>
            </a:r>
            <a:r>
              <a:rPr lang="en-US" dirty="0">
                <a:solidFill>
                  <a:schemeClr val="bg1"/>
                </a:solidFill>
              </a:rPr>
              <a:t>dramatically improved.</a:t>
            </a:r>
            <a:endParaRPr lang="en-US" sz="5400" b="1" dirty="0">
              <a:solidFill>
                <a:schemeClr val="bg1"/>
              </a:solidFill>
            </a:endParaRPr>
          </a:p>
        </p:txBody>
      </p:sp>
      <p:cxnSp>
        <p:nvCxnSpPr>
          <p:cNvPr id="16" name="Straight Connector 15"/>
          <p:cNvCxnSpPr/>
          <p:nvPr/>
        </p:nvCxnSpPr>
        <p:spPr>
          <a:xfrm>
            <a:off x="457200" y="59852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217518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87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Patrick </a:t>
            </a:r>
            <a:r>
              <a:rPr lang="en-US" dirty="0" err="1" smtClean="0"/>
              <a:t>Debios</a:t>
            </a:r>
            <a:endParaRPr lang="en-US" dirty="0"/>
          </a:p>
        </p:txBody>
      </p:sp>
      <p:sp>
        <p:nvSpPr>
          <p:cNvPr id="3" name="Text Placeholder 2"/>
          <p:cNvSpPr>
            <a:spLocks noGrp="1"/>
          </p:cNvSpPr>
          <p:nvPr>
            <p:ph type="body" sz="quarter" idx="10"/>
          </p:nvPr>
        </p:nvSpPr>
        <p:spPr>
          <a:xfrm>
            <a:off x="6733954" y="3338624"/>
            <a:ext cx="2502195" cy="857692"/>
          </a:xfrm>
        </p:spPr>
        <p:txBody>
          <a:bodyPr/>
          <a:lstStyle/>
          <a:p>
            <a:r>
              <a:rPr lang="en-US" dirty="0" smtClean="0"/>
              <a:t>Infrastructure guys</a:t>
            </a:r>
            <a:endParaRPr lang="en-US" dirty="0"/>
          </a:p>
        </p:txBody>
      </p:sp>
      <p:pic>
        <p:nvPicPr>
          <p:cNvPr id="1026" name="Picture 2" descr="http://itrevolution.com/wp-content/uploads/2012/03/deb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67" y="1236418"/>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497869" y="2241586"/>
            <a:ext cx="351011" cy="905651"/>
          </a:xfrm>
          <a:prstGeom prst="rect">
            <a:avLst/>
          </a:prstGeom>
        </p:spPr>
      </p:pic>
      <p:sp>
        <p:nvSpPr>
          <p:cNvPr id="6" name="Title 1"/>
          <p:cNvSpPr txBox="1">
            <a:spLocks/>
          </p:cNvSpPr>
          <p:nvPr/>
        </p:nvSpPr>
        <p:spPr bwMode="gray">
          <a:xfrm>
            <a:off x="7673374" y="1079802"/>
            <a:ext cx="1189092"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Data Assurance </a:t>
            </a:r>
            <a:endParaRPr lang="en-US" dirty="0"/>
          </a:p>
        </p:txBody>
      </p:sp>
      <p:sp>
        <p:nvSpPr>
          <p:cNvPr id="7" name="Title 1"/>
          <p:cNvSpPr txBox="1">
            <a:spLocks/>
          </p:cNvSpPr>
          <p:nvPr/>
        </p:nvSpPr>
        <p:spPr bwMode="gray">
          <a:xfrm>
            <a:off x="5742387" y="1466792"/>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Network</a:t>
            </a:r>
            <a:endParaRPr lang="en-US" sz="1800" dirty="0"/>
          </a:p>
        </p:txBody>
      </p:sp>
      <p:sp>
        <p:nvSpPr>
          <p:cNvPr id="8" name="Title 1"/>
          <p:cNvSpPr txBox="1">
            <a:spLocks/>
          </p:cNvSpPr>
          <p:nvPr/>
        </p:nvSpPr>
        <p:spPr bwMode="gray">
          <a:xfrm>
            <a:off x="4492137" y="386526"/>
            <a:ext cx="1479313"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Compliance and regulations</a:t>
            </a:r>
            <a:endParaRPr lang="en-US" dirty="0"/>
          </a:p>
        </p:txBody>
      </p:sp>
      <p:grpSp>
        <p:nvGrpSpPr>
          <p:cNvPr id="4" name="Group 3"/>
          <p:cNvGrpSpPr/>
          <p:nvPr/>
        </p:nvGrpSpPr>
        <p:grpSpPr>
          <a:xfrm>
            <a:off x="390534" y="1028477"/>
            <a:ext cx="815460" cy="1833192"/>
            <a:chOff x="904856" y="1270567"/>
            <a:chExt cx="871317" cy="3135704"/>
          </a:xfrm>
        </p:grpSpPr>
        <p:pic>
          <p:nvPicPr>
            <p:cNvPr id="9" name="Picture 8" descr="developer-blue.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39072" y="1270567"/>
              <a:ext cx="528204" cy="711326"/>
            </a:xfrm>
            <a:prstGeom prst="rect">
              <a:avLst/>
            </a:prstGeom>
          </p:spPr>
        </p:pic>
        <p:sp>
          <p:nvSpPr>
            <p:cNvPr id="10" name="TextBox 9"/>
            <p:cNvSpPr txBox="1"/>
            <p:nvPr/>
          </p:nvSpPr>
          <p:spPr>
            <a:xfrm>
              <a:off x="904856" y="1964051"/>
              <a:ext cx="871317" cy="109639"/>
            </a:xfrm>
            <a:prstGeom prst="rect">
              <a:avLst/>
            </a:prstGeom>
            <a:noFill/>
          </p:spPr>
          <p:txBody>
            <a:bodyPr wrap="square" rtlCol="0" anchor="ctr">
              <a:noAutofit/>
            </a:bodyPr>
            <a:lstStyle/>
            <a:p>
              <a:pPr algn="ctr"/>
              <a:r>
                <a:rPr lang="en-US" sz="800" dirty="0" smtClean="0"/>
                <a:t>Developer 1</a:t>
              </a:r>
              <a:endParaRPr lang="en-US" sz="800" dirty="0"/>
            </a:p>
          </p:txBody>
        </p:sp>
        <p:pic>
          <p:nvPicPr>
            <p:cNvPr id="11" name="Picture 10"/>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39072" y="2319217"/>
              <a:ext cx="528204" cy="695922"/>
            </a:xfrm>
            <a:prstGeom prst="rect">
              <a:avLst/>
            </a:prstGeom>
          </p:spPr>
        </p:pic>
        <p:sp>
          <p:nvSpPr>
            <p:cNvPr id="12" name="TextBox 11"/>
            <p:cNvSpPr txBox="1"/>
            <p:nvPr/>
          </p:nvSpPr>
          <p:spPr>
            <a:xfrm>
              <a:off x="934140" y="2998954"/>
              <a:ext cx="812749" cy="126224"/>
            </a:xfrm>
            <a:prstGeom prst="rect">
              <a:avLst/>
            </a:prstGeom>
            <a:noFill/>
          </p:spPr>
          <p:txBody>
            <a:bodyPr wrap="square" rtlCol="0" anchor="ctr">
              <a:noAutofit/>
            </a:bodyPr>
            <a:lstStyle/>
            <a:p>
              <a:pPr algn="ctr"/>
              <a:r>
                <a:rPr lang="en-US" sz="800" dirty="0" smtClean="0"/>
                <a:t>Developer 2</a:t>
              </a:r>
              <a:endParaRPr lang="en-US" sz="800" dirty="0"/>
            </a:p>
          </p:txBody>
        </p:sp>
        <p:pic>
          <p:nvPicPr>
            <p:cNvPr id="13" name="Picture 12"/>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50850" y="3640132"/>
              <a:ext cx="528204" cy="690675"/>
            </a:xfrm>
            <a:prstGeom prst="rect">
              <a:avLst/>
            </a:prstGeom>
          </p:spPr>
        </p:pic>
        <p:sp>
          <p:nvSpPr>
            <p:cNvPr id="14" name="TextBox 13"/>
            <p:cNvSpPr txBox="1"/>
            <p:nvPr/>
          </p:nvSpPr>
          <p:spPr>
            <a:xfrm>
              <a:off x="960713" y="4310690"/>
              <a:ext cx="759603" cy="95581"/>
            </a:xfrm>
            <a:prstGeom prst="rect">
              <a:avLst/>
            </a:prstGeom>
            <a:noFill/>
          </p:spPr>
          <p:txBody>
            <a:bodyPr wrap="square" rtlCol="0" anchor="ctr">
              <a:noAutofit/>
            </a:bodyPr>
            <a:lstStyle/>
            <a:p>
              <a:pPr algn="ctr"/>
              <a:r>
                <a:rPr lang="en-US" sz="800" dirty="0" smtClean="0"/>
                <a:t>Developer n</a:t>
              </a:r>
              <a:endParaRPr lang="en-US" sz="800" dirty="0"/>
            </a:p>
          </p:txBody>
        </p:sp>
      </p:grpSp>
      <p:grpSp>
        <p:nvGrpSpPr>
          <p:cNvPr id="15" name="Group 14"/>
          <p:cNvGrpSpPr/>
          <p:nvPr/>
        </p:nvGrpSpPr>
        <p:grpSpPr>
          <a:xfrm>
            <a:off x="7234331" y="3782418"/>
            <a:ext cx="1015450" cy="717131"/>
            <a:chOff x="7178708" y="2110134"/>
            <a:chExt cx="745586" cy="1308904"/>
          </a:xfrm>
        </p:grpSpPr>
        <p:pic>
          <p:nvPicPr>
            <p:cNvPr id="16" name="Picture 1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7" name="Picture 1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8" name="Picture 1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9" name="Picture 1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20" name="Picture 1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21" name="Picture 2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22" name="Picture 2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23" name="Picture 2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24" name="Picture 2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25" name="Picture 2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26" name="Picture 2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27" name="TextBox 26"/>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smtClean="0"/>
                <a:t>Production</a:t>
              </a:r>
            </a:p>
          </p:txBody>
        </p:sp>
      </p:grpSp>
      <p:sp>
        <p:nvSpPr>
          <p:cNvPr id="29" name="Title 1"/>
          <p:cNvSpPr txBox="1">
            <a:spLocks/>
          </p:cNvSpPr>
          <p:nvPr/>
        </p:nvSpPr>
        <p:spPr bwMode="gray">
          <a:xfrm>
            <a:off x="6748378" y="651310"/>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Security</a:t>
            </a:r>
            <a:r>
              <a:rPr lang="en-US" dirty="0" smtClean="0"/>
              <a:t>  </a:t>
            </a:r>
            <a:endParaRPr lang="en-US" dirty="0"/>
          </a:p>
        </p:txBody>
      </p:sp>
      <p:sp>
        <p:nvSpPr>
          <p:cNvPr id="28" name="Rectangle 27"/>
          <p:cNvSpPr/>
          <p:nvPr/>
        </p:nvSpPr>
        <p:spPr>
          <a:xfrm>
            <a:off x="6941543" y="3104248"/>
            <a:ext cx="1696939" cy="369332"/>
          </a:xfrm>
          <a:prstGeom prst="rect">
            <a:avLst/>
          </a:prstGeom>
        </p:spPr>
        <p:txBody>
          <a:bodyPr wrap="none">
            <a:spAutoFit/>
          </a:bodyPr>
          <a:lstStyle/>
          <a:p>
            <a:r>
              <a:rPr lang="en-US" dirty="0" smtClean="0"/>
              <a:t>Operations guys</a:t>
            </a:r>
            <a:endParaRPr lang="en-US" dirty="0"/>
          </a:p>
        </p:txBody>
      </p:sp>
      <p:pic>
        <p:nvPicPr>
          <p:cNvPr id="31" name="Picture 3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22774" y="2180286"/>
            <a:ext cx="351011" cy="905651"/>
          </a:xfrm>
          <a:prstGeom prst="rect">
            <a:avLst/>
          </a:prstGeom>
          <a:solidFill>
            <a:srgbClr val="FF0000"/>
          </a:solidFill>
        </p:spPr>
      </p:pic>
      <p:grpSp>
        <p:nvGrpSpPr>
          <p:cNvPr id="30" name="Group 29"/>
          <p:cNvGrpSpPr/>
          <p:nvPr/>
        </p:nvGrpSpPr>
        <p:grpSpPr>
          <a:xfrm>
            <a:off x="774766" y="2930447"/>
            <a:ext cx="7094559" cy="2802027"/>
            <a:chOff x="774766" y="2930447"/>
            <a:chExt cx="7094559" cy="2802027"/>
          </a:xfrm>
        </p:grpSpPr>
        <p:grpSp>
          <p:nvGrpSpPr>
            <p:cNvPr id="32" name="Group 31"/>
            <p:cNvGrpSpPr/>
            <p:nvPr/>
          </p:nvGrpSpPr>
          <p:grpSpPr>
            <a:xfrm>
              <a:off x="1573376" y="2930447"/>
              <a:ext cx="570363" cy="920215"/>
              <a:chOff x="1520740" y="2900050"/>
              <a:chExt cx="570363" cy="920215"/>
            </a:xfrm>
          </p:grpSpPr>
          <p:pic>
            <p:nvPicPr>
              <p:cNvPr id="33" name="Picture 3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520740" y="2900050"/>
                <a:ext cx="453362" cy="504326"/>
              </a:xfrm>
              <a:prstGeom prst="rect">
                <a:avLst/>
              </a:prstGeom>
            </p:spPr>
          </p:pic>
          <p:sp>
            <p:nvSpPr>
              <p:cNvPr id="34" name="TextBox 33"/>
              <p:cNvSpPr txBox="1"/>
              <p:nvPr/>
            </p:nvSpPr>
            <p:spPr>
              <a:xfrm>
                <a:off x="1520740" y="3450933"/>
                <a:ext cx="570363" cy="369332"/>
              </a:xfrm>
              <a:prstGeom prst="rect">
                <a:avLst/>
              </a:prstGeom>
              <a:noFill/>
            </p:spPr>
            <p:txBody>
              <a:bodyPr wrap="none" rtlCol="0">
                <a:spAutoFit/>
              </a:bodyPr>
              <a:lstStyle/>
              <a:p>
                <a:r>
                  <a:rPr lang="en-US" dirty="0" smtClean="0"/>
                  <a:t>DEV</a:t>
                </a:r>
                <a:endParaRPr lang="en-US" dirty="0"/>
              </a:p>
            </p:txBody>
          </p:sp>
        </p:grpSp>
        <p:grpSp>
          <p:nvGrpSpPr>
            <p:cNvPr id="40" name="Group 39"/>
            <p:cNvGrpSpPr/>
            <p:nvPr/>
          </p:nvGrpSpPr>
          <p:grpSpPr>
            <a:xfrm>
              <a:off x="774766" y="3539258"/>
              <a:ext cx="7094559" cy="2193216"/>
              <a:chOff x="982640" y="1357848"/>
              <a:chExt cx="7094559" cy="2921581"/>
            </a:xfrm>
          </p:grpSpPr>
          <p:sp>
            <p:nvSpPr>
              <p:cNvPr id="41" name="Freeform 40"/>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SDLC --Months</a:t>
                </a:r>
                <a:endParaRPr lang="en-US" sz="1200" dirty="0">
                  <a:solidFill>
                    <a:srgbClr val="22343A"/>
                  </a:solidFill>
                </a:endParaRPr>
              </a:p>
            </p:txBody>
          </p:sp>
          <p:pic>
            <p:nvPicPr>
              <p:cNvPr id="44" name="Picture 4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45" name="Picture 4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46" name="Group 45"/>
              <p:cNvGrpSpPr/>
              <p:nvPr/>
            </p:nvGrpSpPr>
            <p:grpSpPr>
              <a:xfrm>
                <a:off x="4343402" y="3664855"/>
                <a:ext cx="655668" cy="554456"/>
                <a:chOff x="4343400" y="3565644"/>
                <a:chExt cx="794446" cy="671812"/>
              </a:xfrm>
            </p:grpSpPr>
            <p:pic>
              <p:nvPicPr>
                <p:cNvPr id="61" name="Picture 6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2" name="Picture 6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47" name="Group 46"/>
              <p:cNvGrpSpPr/>
              <p:nvPr/>
            </p:nvGrpSpPr>
            <p:grpSpPr>
              <a:xfrm>
                <a:off x="5630439" y="3488631"/>
                <a:ext cx="519990" cy="790798"/>
                <a:chOff x="5562600" y="3222174"/>
                <a:chExt cx="655668" cy="997137"/>
              </a:xfrm>
            </p:grpSpPr>
            <p:grpSp>
              <p:nvGrpSpPr>
                <p:cNvPr id="55" name="Group 54"/>
                <p:cNvGrpSpPr/>
                <p:nvPr/>
              </p:nvGrpSpPr>
              <p:grpSpPr>
                <a:xfrm>
                  <a:off x="5562600" y="3664855"/>
                  <a:ext cx="655668" cy="554456"/>
                  <a:chOff x="4343400" y="3565644"/>
                  <a:chExt cx="794446" cy="671812"/>
                </a:xfrm>
              </p:grpSpPr>
              <p:pic>
                <p:nvPicPr>
                  <p:cNvPr id="59" name="Picture 5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0" name="Picture 5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6" name="Group 55"/>
                <p:cNvGrpSpPr/>
                <p:nvPr/>
              </p:nvGrpSpPr>
              <p:grpSpPr>
                <a:xfrm>
                  <a:off x="5562600" y="3222174"/>
                  <a:ext cx="655668" cy="554456"/>
                  <a:chOff x="4343400" y="3565644"/>
                  <a:chExt cx="794446" cy="671812"/>
                </a:xfrm>
              </p:grpSpPr>
              <p:pic>
                <p:nvPicPr>
                  <p:cNvPr id="57" name="Picture 5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8" name="Picture 5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48" name="Group 47"/>
              <p:cNvGrpSpPr/>
              <p:nvPr/>
            </p:nvGrpSpPr>
            <p:grpSpPr>
              <a:xfrm>
                <a:off x="6830787" y="3488631"/>
                <a:ext cx="519990" cy="790798"/>
                <a:chOff x="5562600" y="3222174"/>
                <a:chExt cx="655668" cy="997137"/>
              </a:xfrm>
            </p:grpSpPr>
            <p:grpSp>
              <p:nvGrpSpPr>
                <p:cNvPr id="49" name="Group 48"/>
                <p:cNvGrpSpPr/>
                <p:nvPr/>
              </p:nvGrpSpPr>
              <p:grpSpPr>
                <a:xfrm>
                  <a:off x="5562600" y="3664855"/>
                  <a:ext cx="655668" cy="554456"/>
                  <a:chOff x="4343400" y="3565644"/>
                  <a:chExt cx="794446" cy="671812"/>
                </a:xfrm>
              </p:grpSpPr>
              <p:pic>
                <p:nvPicPr>
                  <p:cNvPr id="53" name="Picture 5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4" name="Picture 5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0" name="Group 49"/>
                <p:cNvGrpSpPr/>
                <p:nvPr/>
              </p:nvGrpSpPr>
              <p:grpSpPr>
                <a:xfrm>
                  <a:off x="5562600" y="3222174"/>
                  <a:ext cx="655668" cy="554456"/>
                  <a:chOff x="4343400" y="3565644"/>
                  <a:chExt cx="794446" cy="671812"/>
                </a:xfrm>
              </p:grpSpPr>
              <p:pic>
                <p:nvPicPr>
                  <p:cNvPr id="51" name="Picture 5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2" name="Picture 5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63" name="TextBox 62"/>
            <p:cNvSpPr txBox="1"/>
            <p:nvPr/>
          </p:nvSpPr>
          <p:spPr>
            <a:xfrm>
              <a:off x="2496201" y="4038773"/>
              <a:ext cx="1567322" cy="369332"/>
            </a:xfrm>
            <a:prstGeom prst="rect">
              <a:avLst/>
            </a:prstGeom>
            <a:noFill/>
          </p:spPr>
          <p:txBody>
            <a:bodyPr wrap="square" rtlCol="0">
              <a:spAutoFit/>
            </a:bodyPr>
            <a:lstStyle/>
            <a:p>
              <a:r>
                <a:rPr lang="en-US" dirty="0" smtClean="0"/>
                <a:t>QA</a:t>
              </a:r>
              <a:endParaRPr lang="en-US" dirty="0"/>
            </a:p>
          </p:txBody>
        </p:sp>
        <p:sp>
          <p:nvSpPr>
            <p:cNvPr id="64" name="TextBox 63"/>
            <p:cNvSpPr txBox="1"/>
            <p:nvPr/>
          </p:nvSpPr>
          <p:spPr>
            <a:xfrm>
              <a:off x="5017536" y="3904669"/>
              <a:ext cx="582211" cy="369332"/>
            </a:xfrm>
            <a:prstGeom prst="rect">
              <a:avLst/>
            </a:prstGeom>
            <a:noFill/>
          </p:spPr>
          <p:txBody>
            <a:bodyPr wrap="none" rtlCol="0">
              <a:spAutoFit/>
            </a:bodyPr>
            <a:lstStyle/>
            <a:p>
              <a:r>
                <a:rPr lang="en-US" dirty="0" smtClean="0"/>
                <a:t>UAT</a:t>
              </a:r>
              <a:endParaRPr lang="en-US" dirty="0"/>
            </a:p>
          </p:txBody>
        </p:sp>
        <p:sp>
          <p:nvSpPr>
            <p:cNvPr id="65" name="TextBox 64"/>
            <p:cNvSpPr txBox="1"/>
            <p:nvPr/>
          </p:nvSpPr>
          <p:spPr>
            <a:xfrm>
              <a:off x="6189728" y="4005829"/>
              <a:ext cx="648021" cy="369332"/>
            </a:xfrm>
            <a:prstGeom prst="rect">
              <a:avLst/>
            </a:prstGeom>
            <a:noFill/>
          </p:spPr>
          <p:txBody>
            <a:bodyPr wrap="none" rtlCol="0">
              <a:spAutoFit/>
            </a:bodyPr>
            <a:lstStyle/>
            <a:p>
              <a:r>
                <a:rPr lang="en-US" dirty="0" smtClean="0"/>
                <a:t>PERF</a:t>
              </a:r>
              <a:endParaRPr lang="en-US" dirty="0"/>
            </a:p>
          </p:txBody>
        </p:sp>
        <p:pic>
          <p:nvPicPr>
            <p:cNvPr id="66" name="Picture 6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92964" y="3516073"/>
              <a:ext cx="374166" cy="416227"/>
            </a:xfrm>
            <a:prstGeom prst="rect">
              <a:avLst/>
            </a:prstGeom>
          </p:spPr>
        </p:pic>
        <p:pic>
          <p:nvPicPr>
            <p:cNvPr id="67" name="Picture 6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62937" y="3591337"/>
              <a:ext cx="374166" cy="416227"/>
            </a:xfrm>
            <a:prstGeom prst="rect">
              <a:avLst/>
            </a:prstGeom>
          </p:spPr>
        </p:pic>
        <p:pic>
          <p:nvPicPr>
            <p:cNvPr id="68" name="Picture 6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200719" y="3578617"/>
              <a:ext cx="374166" cy="416227"/>
            </a:xfrm>
            <a:prstGeom prst="rect">
              <a:avLst/>
            </a:prstGeom>
          </p:spPr>
        </p:pic>
        <p:pic>
          <p:nvPicPr>
            <p:cNvPr id="69" name="Picture 6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463583" y="3163345"/>
              <a:ext cx="374166" cy="416227"/>
            </a:xfrm>
            <a:prstGeom prst="rect">
              <a:avLst/>
            </a:prstGeom>
          </p:spPr>
        </p:pic>
        <p:pic>
          <p:nvPicPr>
            <p:cNvPr id="70" name="Picture 6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194255" y="3267505"/>
              <a:ext cx="374166" cy="416227"/>
            </a:xfrm>
            <a:prstGeom prst="rect">
              <a:avLst/>
            </a:prstGeom>
          </p:spPr>
        </p:pic>
        <p:pic>
          <p:nvPicPr>
            <p:cNvPr id="71" name="Picture 7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422262" y="3550243"/>
              <a:ext cx="374166" cy="416227"/>
            </a:xfrm>
            <a:prstGeom prst="rect">
              <a:avLst/>
            </a:prstGeom>
          </p:spPr>
        </p:pic>
        <p:pic>
          <p:nvPicPr>
            <p:cNvPr id="72" name="Picture 7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658065" y="3608902"/>
              <a:ext cx="453362" cy="504326"/>
            </a:xfrm>
            <a:prstGeom prst="rect">
              <a:avLst/>
            </a:prstGeom>
          </p:spPr>
        </p:pic>
      </p:grpSp>
      <p:grpSp>
        <p:nvGrpSpPr>
          <p:cNvPr id="74" name="Group 73"/>
          <p:cNvGrpSpPr/>
          <p:nvPr/>
        </p:nvGrpSpPr>
        <p:grpSpPr>
          <a:xfrm>
            <a:off x="3090886" y="4115442"/>
            <a:ext cx="2119884" cy="981834"/>
            <a:chOff x="4763342" y="3510479"/>
            <a:chExt cx="4253581" cy="2955127"/>
          </a:xfrm>
        </p:grpSpPr>
        <p:sp>
          <p:nvSpPr>
            <p:cNvPr id="75" name="Rounded Rectangle 74"/>
            <p:cNvSpPr/>
            <p:nvPr/>
          </p:nvSpPr>
          <p:spPr bwMode="auto">
            <a:xfrm>
              <a:off x="4940370" y="3510479"/>
              <a:ext cx="3860923" cy="2560320"/>
            </a:xfrm>
            <a:prstGeom prst="roundRect">
              <a:avLst>
                <a:gd name="adj" fmla="val 3762"/>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1" hangingPunct="1">
                <a:defRPr/>
              </a:pPr>
              <a:endParaRPr lang="en-US"/>
            </a:p>
          </p:txBody>
        </p:sp>
        <p:pic>
          <p:nvPicPr>
            <p:cNvPr id="76" name="Picture 75" descr="http://www.telecitygroup.com/designimages/amazon_web_service_thumbnai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3187" y="4427101"/>
              <a:ext cx="1207145" cy="468462"/>
            </a:xfrm>
            <a:prstGeom prst="rect">
              <a:avLst/>
            </a:prstGeom>
            <a:noFill/>
          </p:spPr>
        </p:pic>
        <p:pic>
          <p:nvPicPr>
            <p:cNvPr id="77" name="Picture 76" descr="http://upload.wikimedia.org/wikipedia/fr/2/2f/Equinix-logo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2140" y="4342395"/>
              <a:ext cx="995953" cy="439581"/>
            </a:xfrm>
            <a:prstGeom prst="rect">
              <a:avLst/>
            </a:prstGeom>
            <a:noFill/>
          </p:spPr>
        </p:pic>
        <p:pic>
          <p:nvPicPr>
            <p:cNvPr id="78" name="Picture 77" descr="https://gigapple.files.wordpress.com/2009/02/verizon-logo-470x31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47245" y="3607460"/>
              <a:ext cx="1225686" cy="589955"/>
            </a:xfrm>
            <a:prstGeom prst="rect">
              <a:avLst/>
            </a:prstGeom>
            <a:noFill/>
            <a:ln w="9525">
              <a:noFill/>
              <a:miter lim="800000"/>
              <a:headEnd/>
              <a:tailEnd/>
            </a:ln>
          </p:spPr>
        </p:pic>
        <p:pic>
          <p:nvPicPr>
            <p:cNvPr id="79" name="Picture 78" descr="Google Cloud Platform">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70788" y="4994273"/>
              <a:ext cx="2492960" cy="284204"/>
            </a:xfrm>
            <a:prstGeom prst="rect">
              <a:avLst/>
            </a:prstGeom>
            <a:noFill/>
          </p:spPr>
        </p:pic>
        <p:pic>
          <p:nvPicPr>
            <p:cNvPr id="80" name="Picture 7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30615" y="3621893"/>
              <a:ext cx="1099404" cy="690026"/>
            </a:xfrm>
            <a:prstGeom prst="rect">
              <a:avLst/>
            </a:prstGeom>
            <a:noFill/>
            <a:ln w="9525">
              <a:noFill/>
              <a:miter lim="800000"/>
              <a:headEnd/>
              <a:tailEnd/>
            </a:ln>
          </p:spPr>
        </p:pic>
        <p:pic>
          <p:nvPicPr>
            <p:cNvPr id="81" name="Picture 8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22531" y="4889261"/>
              <a:ext cx="1212834" cy="426329"/>
            </a:xfrm>
            <a:prstGeom prst="rect">
              <a:avLst/>
            </a:prstGeom>
          </p:spPr>
        </p:pic>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46190" y="5281096"/>
              <a:ext cx="1173062" cy="566556"/>
            </a:xfrm>
            <a:prstGeom prst="rect">
              <a:avLst/>
            </a:prstGeom>
          </p:spPr>
        </p:pic>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7419145" y="3937777"/>
              <a:ext cx="1336298" cy="354638"/>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88995" y="4560107"/>
              <a:ext cx="1152923" cy="243843"/>
            </a:xfrm>
            <a:prstGeom prst="rect">
              <a:avLst/>
            </a:prstGeom>
          </p:spPr>
        </p:pic>
        <p:sp>
          <p:nvSpPr>
            <p:cNvPr id="85" name="Freeform 84"/>
            <p:cNvSpPr>
              <a:spLocks noChangeAspect="1"/>
            </p:cNvSpPr>
            <p:nvPr/>
          </p:nvSpPr>
          <p:spPr>
            <a:xfrm>
              <a:off x="7384030" y="5459766"/>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smtClean="0"/>
                <a:t>Cloud</a:t>
              </a:r>
            </a:p>
          </p:txBody>
        </p:sp>
        <p:sp>
          <p:nvSpPr>
            <p:cNvPr id="86" name="Freeform 85"/>
            <p:cNvSpPr>
              <a:spLocks noChangeAspect="1"/>
            </p:cNvSpPr>
            <p:nvPr/>
          </p:nvSpPr>
          <p:spPr>
            <a:xfrm>
              <a:off x="4763342" y="5448887"/>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smtClean="0"/>
                <a:t>Elastic</a:t>
              </a:r>
            </a:p>
          </p:txBody>
        </p:sp>
        <p:sp>
          <p:nvSpPr>
            <p:cNvPr id="87" name="TextBox 97"/>
            <p:cNvSpPr txBox="1"/>
            <p:nvPr/>
          </p:nvSpPr>
          <p:spPr>
            <a:xfrm>
              <a:off x="7312440" y="5601289"/>
              <a:ext cx="20225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smtClean="0"/>
                <a:t>*</a:t>
              </a:r>
              <a:endParaRPr lang="en-US" sz="1200" dirty="0"/>
            </a:p>
          </p:txBody>
        </p:sp>
      </p:grpSp>
      <p:grpSp>
        <p:nvGrpSpPr>
          <p:cNvPr id="88" name="Group 87"/>
          <p:cNvGrpSpPr/>
          <p:nvPr/>
        </p:nvGrpSpPr>
        <p:grpSpPr>
          <a:xfrm>
            <a:off x="7956630" y="3822238"/>
            <a:ext cx="1015450" cy="717131"/>
            <a:chOff x="7178708" y="2110134"/>
            <a:chExt cx="745586" cy="1308904"/>
          </a:xfrm>
        </p:grpSpPr>
        <p:pic>
          <p:nvPicPr>
            <p:cNvPr id="89" name="Picture 8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90" name="Picture 8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91" name="Picture 9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92" name="Picture 9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93" name="Picture 9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94" name="Picture 9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95" name="Picture 9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96" name="Picture 9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97" name="Picture 9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98" name="Picture 9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99" name="Picture 9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00" name="TextBox 99"/>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smtClean="0"/>
                <a:t>Production</a:t>
              </a:r>
            </a:p>
          </p:txBody>
        </p:sp>
      </p:grpSp>
      <p:grpSp>
        <p:nvGrpSpPr>
          <p:cNvPr id="101" name="Group 100"/>
          <p:cNvGrpSpPr/>
          <p:nvPr/>
        </p:nvGrpSpPr>
        <p:grpSpPr>
          <a:xfrm>
            <a:off x="8060997" y="4463366"/>
            <a:ext cx="1015450" cy="717131"/>
            <a:chOff x="7178708" y="2110134"/>
            <a:chExt cx="745586" cy="1308904"/>
          </a:xfrm>
        </p:grpSpPr>
        <p:pic>
          <p:nvPicPr>
            <p:cNvPr id="102" name="Picture 10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03" name="Picture 10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04" name="Picture 10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05" name="Picture 10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106" name="Picture 10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107" name="Picture 10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108" name="Picture 10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109" name="Picture 10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110" name="Picture 10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111" name="Picture 11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112" name="Picture 11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13" name="TextBox 112"/>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smtClean="0"/>
                <a:t>Production</a:t>
              </a:r>
            </a:p>
          </p:txBody>
        </p:sp>
      </p:grpSp>
      <p:sp>
        <p:nvSpPr>
          <p:cNvPr id="35" name="AutoShape 2" descr="Image result for repository"/>
          <p:cNvSpPr>
            <a:spLocks noChangeAspect="1" noChangeArrowheads="1"/>
          </p:cNvSpPr>
          <p:nvPr/>
        </p:nvSpPr>
        <p:spPr bwMode="auto">
          <a:xfrm>
            <a:off x="-472128" y="23412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www.infolibcorp.com/gfxs/metadata-management-repository.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87987" y="1079802"/>
            <a:ext cx="830539" cy="82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7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1" presetClass="exit"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88"/>
                                        </p:tgtEl>
                                        <p:attrNameLst>
                                          <p:attrName>style.visibility</p:attrName>
                                        </p:attrNameLst>
                                      </p:cBhvr>
                                      <p:to>
                                        <p:strVal val="visible"/>
                                      </p:to>
                                    </p:set>
                                    <p:anim calcmode="lin" valueType="num">
                                      <p:cBhvr additive="base">
                                        <p:cTn id="40" dur="500" fill="hold"/>
                                        <p:tgtEl>
                                          <p:spTgt spid="88"/>
                                        </p:tgtEl>
                                        <p:attrNameLst>
                                          <p:attrName>ppt_x</p:attrName>
                                        </p:attrNameLst>
                                      </p:cBhvr>
                                      <p:tavLst>
                                        <p:tav tm="0">
                                          <p:val>
                                            <p:strVal val="1+#ppt_w/2"/>
                                          </p:val>
                                        </p:tav>
                                        <p:tav tm="100000">
                                          <p:val>
                                            <p:strVal val="#ppt_x"/>
                                          </p:val>
                                        </p:tav>
                                      </p:tavLst>
                                    </p:anim>
                                    <p:anim calcmode="lin" valueType="num">
                                      <p:cBhvr additive="base">
                                        <p:cTn id="41"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29"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p:cNvSpPr/>
          <p:nvPr/>
        </p:nvSpPr>
        <p:spPr>
          <a:xfrm>
            <a:off x="460887" y="749242"/>
            <a:ext cx="8222227" cy="923716"/>
          </a:xfrm>
          <a:prstGeom prst="rect">
            <a:avLst/>
          </a:prstGeom>
          <a:solidFill>
            <a:schemeClr val="tx2"/>
          </a:solidFill>
        </p:spPr>
        <p:txBody>
          <a:bodyPr wrap="square" anchor="ctr">
            <a:noAutofit/>
          </a:bodyPr>
          <a:lstStyle/>
          <a:p>
            <a:pPr marL="0" lvl="1" algn="ctr">
              <a:lnSpc>
                <a:spcPct val="90000"/>
              </a:lnSpc>
              <a:spcAft>
                <a:spcPts val="1200"/>
              </a:spcAft>
              <a:buClr>
                <a:srgbClr val="0064AF"/>
              </a:buClr>
            </a:pPr>
            <a:r>
              <a:rPr lang="en-US" sz="2800" dirty="0" smtClean="0">
                <a:solidFill>
                  <a:schemeClr val="accent4"/>
                </a:solidFill>
              </a:rPr>
              <a:t>BROAD ECOSYSTEM INTEGRATION WITH OVER 1200+ ACTIONS AND 50 INTEGRATIONS AVAILABLE</a:t>
            </a:r>
            <a:endParaRPr lang="en-US" sz="2800" dirty="0">
              <a:solidFill>
                <a:schemeClr val="accent4"/>
              </a:solidFill>
            </a:endParaRPr>
          </a:p>
        </p:txBody>
      </p:sp>
      <p:sp>
        <p:nvSpPr>
          <p:cNvPr id="2" name="Title 1"/>
          <p:cNvSpPr>
            <a:spLocks noGrp="1"/>
          </p:cNvSpPr>
          <p:nvPr>
            <p:ph type="title"/>
          </p:nvPr>
        </p:nvSpPr>
        <p:spPr/>
        <p:txBody>
          <a:bodyPr/>
          <a:lstStyle/>
          <a:p>
            <a:r>
              <a:rPr lang="en-US" dirty="0" smtClean="0"/>
              <a:t>Enterprise Solution with strong ecosystem integrations</a:t>
            </a:r>
            <a:endParaRPr lang="en-US" dirty="0"/>
          </a:p>
        </p:txBody>
      </p:sp>
      <p:sp>
        <p:nvSpPr>
          <p:cNvPr id="16" name="Content Placeholder 1"/>
          <p:cNvSpPr txBox="1">
            <a:spLocks/>
          </p:cNvSpPr>
          <p:nvPr/>
        </p:nvSpPr>
        <p:spPr>
          <a:xfrm>
            <a:off x="464575" y="1796524"/>
            <a:ext cx="4031996" cy="2570414"/>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000" lvl="0" indent="-234000">
              <a:lnSpc>
                <a:spcPct val="100000"/>
              </a:lnSpc>
              <a:buClrTx/>
            </a:pPr>
            <a:r>
              <a:rPr lang="en-US" sz="1800" dirty="0">
                <a:solidFill>
                  <a:srgbClr val="FFFFFF"/>
                </a:solidFill>
              </a:rPr>
              <a:t>Integrations to many enterprise software solutions for IT Development, Operations and Service Management</a:t>
            </a:r>
          </a:p>
          <a:p>
            <a:pPr marL="234000" lvl="0" indent="-234000">
              <a:lnSpc>
                <a:spcPct val="100000"/>
              </a:lnSpc>
              <a:buClrTx/>
            </a:pPr>
            <a:r>
              <a:rPr lang="en-US" sz="1800" dirty="0" smtClean="0">
                <a:solidFill>
                  <a:srgbClr val="FFFFFF"/>
                </a:solidFill>
              </a:rPr>
              <a:t>Out-of-the-Box </a:t>
            </a:r>
            <a:r>
              <a:rPr lang="en-US" sz="1800" dirty="0">
                <a:solidFill>
                  <a:srgbClr val="FFFFFF"/>
                </a:solidFill>
              </a:rPr>
              <a:t>and ready to use with no scripting required</a:t>
            </a:r>
          </a:p>
          <a:p>
            <a:pPr marL="234000" lvl="0" indent="-234000">
              <a:lnSpc>
                <a:spcPct val="100000"/>
              </a:lnSpc>
              <a:buClrTx/>
            </a:pPr>
            <a:r>
              <a:rPr lang="en-US" sz="1800" dirty="0">
                <a:solidFill>
                  <a:srgbClr val="FFFFFF"/>
                </a:solidFill>
              </a:rPr>
              <a:t>Rapid Development Kit for quick, consistent integration code generation and packaging</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2" y="1875900"/>
            <a:ext cx="4070248" cy="249103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9" name="Straight Connector 18"/>
          <p:cNvCxnSpPr/>
          <p:nvPr/>
        </p:nvCxnSpPr>
        <p:spPr>
          <a:xfrm>
            <a:off x="457200" y="74924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57200" y="1672958"/>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05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p:cNvSpPr/>
          <p:nvPr/>
        </p:nvSpPr>
        <p:spPr>
          <a:xfrm flipV="1">
            <a:off x="467761"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Rectangle 11"/>
          <p:cNvSpPr/>
          <p:nvPr/>
        </p:nvSpPr>
        <p:spPr>
          <a:xfrm flipV="1">
            <a:off x="3247053"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3" name="Rectangle 12"/>
          <p:cNvSpPr/>
          <p:nvPr/>
        </p:nvSpPr>
        <p:spPr>
          <a:xfrm flipV="1">
            <a:off x="6020945"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67761" y="2127654"/>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3" y="2127654"/>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5" y="2127654"/>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57200" y="1149700"/>
            <a:ext cx="2666666" cy="923330"/>
          </a:xfrm>
          <a:prstGeom prst="rect">
            <a:avLst/>
          </a:prstGeom>
        </p:spPr>
        <p:txBody>
          <a:bodyPr wrap="square">
            <a:spAutoFit/>
          </a:bodyPr>
          <a:lstStyle/>
          <a:p>
            <a:r>
              <a:rPr lang="en-US" dirty="0" smtClean="0">
                <a:solidFill>
                  <a:schemeClr val="accent1"/>
                </a:solidFill>
              </a:rPr>
              <a:t>VP DEVELOPMENT/</a:t>
            </a:r>
            <a:r>
              <a:rPr lang="ru-RU" dirty="0" smtClean="0">
                <a:solidFill>
                  <a:schemeClr val="accent1"/>
                </a:solidFill>
              </a:rPr>
              <a:t/>
            </a:r>
            <a:br>
              <a:rPr lang="ru-RU" dirty="0" smtClean="0">
                <a:solidFill>
                  <a:schemeClr val="accent1"/>
                </a:solidFill>
              </a:rPr>
            </a:br>
            <a:r>
              <a:rPr lang="en-US" dirty="0" smtClean="0">
                <a:solidFill>
                  <a:schemeClr val="accent1"/>
                </a:solidFill>
              </a:rPr>
              <a:t>APPS AND ENTERPRISE ARCHITECTS </a:t>
            </a:r>
            <a:endParaRPr lang="en-US" dirty="0">
              <a:solidFill>
                <a:schemeClr val="accent1"/>
              </a:solidFill>
            </a:endParaRPr>
          </a:p>
        </p:txBody>
      </p:sp>
      <p:sp>
        <p:nvSpPr>
          <p:cNvPr id="9" name="Rectangle 8"/>
          <p:cNvSpPr/>
          <p:nvPr/>
        </p:nvSpPr>
        <p:spPr>
          <a:xfrm>
            <a:off x="3247053" y="1149700"/>
            <a:ext cx="2656105" cy="923330"/>
          </a:xfrm>
          <a:prstGeom prst="rect">
            <a:avLst/>
          </a:prstGeom>
        </p:spPr>
        <p:txBody>
          <a:bodyPr wrap="square">
            <a:spAutoFit/>
          </a:bodyPr>
          <a:lstStyle/>
          <a:p>
            <a:r>
              <a:rPr lang="en-US" dirty="0" smtClean="0">
                <a:solidFill>
                  <a:schemeClr val="accent3"/>
                </a:solidFill>
              </a:rPr>
              <a:t>VP OPERATIONS,</a:t>
            </a:r>
            <a:r>
              <a:rPr lang="ru-RU" dirty="0" smtClean="0">
                <a:solidFill>
                  <a:schemeClr val="accent3"/>
                </a:solidFill>
              </a:rPr>
              <a:t/>
            </a:r>
            <a:br>
              <a:rPr lang="ru-RU" dirty="0" smtClean="0">
                <a:solidFill>
                  <a:schemeClr val="accent3"/>
                </a:solidFill>
              </a:rPr>
            </a:br>
            <a:r>
              <a:rPr lang="en-US" dirty="0" smtClean="0">
                <a:solidFill>
                  <a:schemeClr val="accent3"/>
                </a:solidFill>
              </a:rPr>
              <a:t>DEVOPS/RELEASE MANAGER </a:t>
            </a:r>
            <a:endParaRPr lang="en-US" dirty="0">
              <a:solidFill>
                <a:schemeClr val="accent3"/>
              </a:solidFill>
            </a:endParaRPr>
          </a:p>
        </p:txBody>
      </p:sp>
      <p:sp>
        <p:nvSpPr>
          <p:cNvPr id="10" name="Rectangle 9"/>
          <p:cNvSpPr/>
          <p:nvPr/>
        </p:nvSpPr>
        <p:spPr>
          <a:xfrm>
            <a:off x="6020945" y="1149700"/>
            <a:ext cx="2665855" cy="923330"/>
          </a:xfrm>
          <a:prstGeom prst="rect">
            <a:avLst/>
          </a:prstGeom>
        </p:spPr>
        <p:txBody>
          <a:bodyPr wrap="square">
            <a:spAutoFit/>
          </a:bodyPr>
          <a:lstStyle/>
          <a:p>
            <a:r>
              <a:rPr lang="en-US" dirty="0" smtClean="0">
                <a:solidFill>
                  <a:schemeClr val="accent5"/>
                </a:solidFill>
              </a:rPr>
              <a:t>LINE OF</a:t>
            </a:r>
            <a:r>
              <a:rPr lang="ru-RU" dirty="0" smtClean="0">
                <a:solidFill>
                  <a:schemeClr val="accent5"/>
                </a:solidFill>
              </a:rPr>
              <a:t/>
            </a:r>
            <a:br>
              <a:rPr lang="ru-RU" dirty="0" smtClean="0">
                <a:solidFill>
                  <a:schemeClr val="accent5"/>
                </a:solidFill>
              </a:rPr>
            </a:br>
            <a:r>
              <a:rPr lang="en-US" dirty="0" smtClean="0">
                <a:solidFill>
                  <a:schemeClr val="accent5"/>
                </a:solidFill>
              </a:rPr>
              <a:t>BUSINESS OWNER</a:t>
            </a:r>
            <a:r>
              <a:rPr lang="ru-RU" dirty="0" smtClean="0">
                <a:solidFill>
                  <a:schemeClr val="accent5"/>
                </a:solidFill>
              </a:rPr>
              <a:t/>
            </a:r>
            <a:br>
              <a:rPr lang="ru-RU" dirty="0" smtClean="0">
                <a:solidFill>
                  <a:schemeClr val="accent5"/>
                </a:solidFill>
              </a:rPr>
            </a:br>
            <a:r>
              <a:rPr lang="en-US" dirty="0" smtClean="0">
                <a:solidFill>
                  <a:schemeClr val="accent5"/>
                </a:solidFill>
              </a:rPr>
              <a:t>(LBO) </a:t>
            </a:r>
            <a:endParaRPr lang="en-US" dirty="0">
              <a:solidFill>
                <a:schemeClr val="accent5"/>
              </a:solidFill>
            </a:endParaRPr>
          </a:p>
        </p:txBody>
      </p:sp>
      <p:sp>
        <p:nvSpPr>
          <p:cNvPr id="14" name="Rectangle 13"/>
          <p:cNvSpPr/>
          <p:nvPr/>
        </p:nvSpPr>
        <p:spPr>
          <a:xfrm>
            <a:off x="467761" y="2207616"/>
            <a:ext cx="2656105" cy="1477328"/>
          </a:xfrm>
          <a:prstGeom prst="rect">
            <a:avLst/>
          </a:prstGeom>
        </p:spPr>
        <p:txBody>
          <a:bodyPr wrap="square">
            <a:spAutoFit/>
          </a:bodyPr>
          <a:lstStyle/>
          <a:p>
            <a:pPr marL="0" lvl="1"/>
            <a:r>
              <a:rPr lang="en-US" dirty="0"/>
              <a:t>Driven by meeting/exceeding project goals; faster time to market; meeting/</a:t>
            </a:r>
            <a:r>
              <a:rPr lang="en-US" dirty="0" smtClean="0"/>
              <a:t>exceeding</a:t>
            </a:r>
            <a:r>
              <a:rPr lang="ru-RU" dirty="0" smtClean="0"/>
              <a:t/>
            </a:r>
            <a:br>
              <a:rPr lang="ru-RU" dirty="0" smtClean="0"/>
            </a:br>
            <a:r>
              <a:rPr lang="en-US" dirty="0" smtClean="0"/>
              <a:t>quality </a:t>
            </a:r>
            <a:r>
              <a:rPr lang="en-US" dirty="0"/>
              <a:t>metrics </a:t>
            </a:r>
          </a:p>
        </p:txBody>
      </p:sp>
      <p:sp>
        <p:nvSpPr>
          <p:cNvPr id="15" name="Rectangle 14"/>
          <p:cNvSpPr/>
          <p:nvPr/>
        </p:nvSpPr>
        <p:spPr>
          <a:xfrm>
            <a:off x="3247053" y="2207616"/>
            <a:ext cx="2656105" cy="1477328"/>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2207616"/>
            <a:ext cx="2656105" cy="1477328"/>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22980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Qualifying </a:t>
            </a:r>
            <a:r>
              <a:rPr lang="en-US" dirty="0" smtClean="0"/>
              <a:t>Questions</a:t>
            </a:r>
            <a:endParaRPr lang="en-US" dirty="0"/>
          </a:p>
        </p:txBody>
      </p:sp>
      <p:grpSp>
        <p:nvGrpSpPr>
          <p:cNvPr id="6" name="Group 5"/>
          <p:cNvGrpSpPr/>
          <p:nvPr/>
        </p:nvGrpSpPr>
        <p:grpSpPr>
          <a:xfrm>
            <a:off x="457200" y="772524"/>
            <a:ext cx="8229600" cy="450041"/>
            <a:chOff x="457200" y="836032"/>
            <a:chExt cx="8229600" cy="450041"/>
          </a:xfrm>
        </p:grpSpPr>
        <p:sp>
          <p:nvSpPr>
            <p:cNvPr id="5" name="Rectangle 4"/>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 name="Pentagon 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7" name="Group 6"/>
          <p:cNvGrpSpPr/>
          <p:nvPr/>
        </p:nvGrpSpPr>
        <p:grpSpPr>
          <a:xfrm>
            <a:off x="457200" y="1344470"/>
            <a:ext cx="8229600" cy="450041"/>
            <a:chOff x="457200" y="836032"/>
            <a:chExt cx="8229600" cy="450041"/>
          </a:xfrm>
        </p:grpSpPr>
        <p:sp>
          <p:nvSpPr>
            <p:cNvPr id="8" name="Rectangle 7"/>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9" name="Pentagon 8"/>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0" name="Group 9"/>
          <p:cNvGrpSpPr/>
          <p:nvPr/>
        </p:nvGrpSpPr>
        <p:grpSpPr>
          <a:xfrm>
            <a:off x="457200" y="1916416"/>
            <a:ext cx="8229600" cy="450041"/>
            <a:chOff x="457200" y="836032"/>
            <a:chExt cx="8229600" cy="450041"/>
          </a:xfrm>
        </p:grpSpPr>
        <p:sp>
          <p:nvSpPr>
            <p:cNvPr id="11" name="Rectangle 10"/>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Pentagon 11"/>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3" name="Group 12"/>
          <p:cNvGrpSpPr/>
          <p:nvPr/>
        </p:nvGrpSpPr>
        <p:grpSpPr>
          <a:xfrm>
            <a:off x="457200" y="2488362"/>
            <a:ext cx="8229600" cy="450041"/>
            <a:chOff x="457200" y="836032"/>
            <a:chExt cx="8229600" cy="450041"/>
          </a:xfrm>
        </p:grpSpPr>
        <p:sp>
          <p:nvSpPr>
            <p:cNvPr id="14" name="Rectangle 13"/>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5" name="Pentagon 14"/>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6" name="Group 15"/>
          <p:cNvGrpSpPr/>
          <p:nvPr/>
        </p:nvGrpSpPr>
        <p:grpSpPr>
          <a:xfrm>
            <a:off x="457200" y="3060308"/>
            <a:ext cx="8229600" cy="450041"/>
            <a:chOff x="457200" y="836032"/>
            <a:chExt cx="8229600" cy="450041"/>
          </a:xfrm>
        </p:grpSpPr>
        <p:sp>
          <p:nvSpPr>
            <p:cNvPr id="17" name="Rectangle 16"/>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8" name="Pentagon 17"/>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9" name="Group 18"/>
          <p:cNvGrpSpPr/>
          <p:nvPr/>
        </p:nvGrpSpPr>
        <p:grpSpPr>
          <a:xfrm>
            <a:off x="457200" y="3632254"/>
            <a:ext cx="8229600" cy="450041"/>
            <a:chOff x="457200" y="836032"/>
            <a:chExt cx="8229600" cy="450041"/>
          </a:xfrm>
        </p:grpSpPr>
        <p:sp>
          <p:nvSpPr>
            <p:cNvPr id="20" name="Rectangle 19"/>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1" name="Pentagon 20"/>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22" name="Group 21"/>
          <p:cNvGrpSpPr/>
          <p:nvPr/>
        </p:nvGrpSpPr>
        <p:grpSpPr>
          <a:xfrm>
            <a:off x="457200" y="4204200"/>
            <a:ext cx="8229600" cy="450041"/>
            <a:chOff x="457200" y="836032"/>
            <a:chExt cx="8229600" cy="450041"/>
          </a:xfrm>
        </p:grpSpPr>
        <p:sp>
          <p:nvSpPr>
            <p:cNvPr id="23" name="Rectangle 22"/>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4" name="Pentagon 2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sp>
        <p:nvSpPr>
          <p:cNvPr id="26" name="Rectangle 25"/>
          <p:cNvSpPr/>
          <p:nvPr/>
        </p:nvSpPr>
        <p:spPr>
          <a:xfrm>
            <a:off x="812268" y="795616"/>
            <a:ext cx="7292641" cy="297517"/>
          </a:xfrm>
          <a:prstGeom prst="rect">
            <a:avLst/>
          </a:prstGeom>
        </p:spPr>
        <p:txBody>
          <a:bodyPr wrap="square">
            <a:spAutoFit/>
          </a:bodyPr>
          <a:lstStyle/>
          <a:p>
            <a:pPr lvl="0">
              <a:lnSpc>
                <a:spcPct val="80000"/>
              </a:lnSpc>
              <a:spcAft>
                <a:spcPts val="600"/>
              </a:spcAft>
            </a:pPr>
            <a:r>
              <a:rPr lang="en-US" sz="1600" dirty="0"/>
              <a:t>How long does it take to release an application?</a:t>
            </a:r>
          </a:p>
        </p:txBody>
      </p:sp>
      <p:sp>
        <p:nvSpPr>
          <p:cNvPr id="27" name="Rectangle 26"/>
          <p:cNvSpPr/>
          <p:nvPr/>
        </p:nvSpPr>
        <p:spPr>
          <a:xfrm>
            <a:off x="812268" y="1367562"/>
            <a:ext cx="7292641" cy="494494"/>
          </a:xfrm>
          <a:prstGeom prst="rect">
            <a:avLst/>
          </a:prstGeom>
        </p:spPr>
        <p:txBody>
          <a:bodyPr wrap="square">
            <a:spAutoFit/>
          </a:bodyPr>
          <a:lstStyle/>
          <a:p>
            <a:pPr lvl="0">
              <a:lnSpc>
                <a:spcPct val="80000"/>
              </a:lnSpc>
              <a:spcAft>
                <a:spcPts val="600"/>
              </a:spcAft>
            </a:pPr>
            <a:r>
              <a:rPr lang="en-US" sz="1600" dirty="0"/>
              <a:t>What are the most challenging aspects of your application deployment process today?</a:t>
            </a:r>
          </a:p>
        </p:txBody>
      </p:sp>
      <p:sp>
        <p:nvSpPr>
          <p:cNvPr id="28" name="Rectangle 27"/>
          <p:cNvSpPr/>
          <p:nvPr/>
        </p:nvSpPr>
        <p:spPr>
          <a:xfrm>
            <a:off x="812268" y="1939508"/>
            <a:ext cx="7292641" cy="297517"/>
          </a:xfrm>
          <a:prstGeom prst="rect">
            <a:avLst/>
          </a:prstGeom>
        </p:spPr>
        <p:txBody>
          <a:bodyPr wrap="square">
            <a:spAutoFit/>
          </a:bodyPr>
          <a:lstStyle/>
          <a:p>
            <a:pPr lvl="0">
              <a:lnSpc>
                <a:spcPct val="80000"/>
              </a:lnSpc>
              <a:spcAft>
                <a:spcPts val="600"/>
              </a:spcAft>
            </a:pPr>
            <a:r>
              <a:rPr lang="en-US" sz="1600" dirty="0"/>
              <a:t>Please describe your overall change and release processes.</a:t>
            </a:r>
          </a:p>
        </p:txBody>
      </p:sp>
      <p:sp>
        <p:nvSpPr>
          <p:cNvPr id="29" name="Rectangle 28"/>
          <p:cNvSpPr/>
          <p:nvPr/>
        </p:nvSpPr>
        <p:spPr>
          <a:xfrm>
            <a:off x="812268" y="2419086"/>
            <a:ext cx="7292641" cy="494494"/>
          </a:xfrm>
          <a:prstGeom prst="rect">
            <a:avLst/>
          </a:prstGeom>
        </p:spPr>
        <p:txBody>
          <a:bodyPr wrap="square">
            <a:spAutoFit/>
          </a:bodyPr>
          <a:lstStyle/>
          <a:p>
            <a:pPr lvl="0">
              <a:lnSpc>
                <a:spcPct val="80000"/>
              </a:lnSpc>
              <a:spcAft>
                <a:spcPts val="600"/>
              </a:spcAft>
            </a:pPr>
            <a:r>
              <a:rPr lang="en-US" sz="1600" dirty="0"/>
              <a:t>What strategic initiatives are driving the demand for increased business and operational agility?</a:t>
            </a:r>
          </a:p>
        </p:txBody>
      </p:sp>
      <p:sp>
        <p:nvSpPr>
          <p:cNvPr id="30" name="Rectangle 29"/>
          <p:cNvSpPr/>
          <p:nvPr/>
        </p:nvSpPr>
        <p:spPr>
          <a:xfrm>
            <a:off x="812268" y="2996897"/>
            <a:ext cx="7292641" cy="494494"/>
          </a:xfrm>
          <a:prstGeom prst="rect">
            <a:avLst/>
          </a:prstGeom>
        </p:spPr>
        <p:txBody>
          <a:bodyPr wrap="square">
            <a:spAutoFit/>
          </a:bodyPr>
          <a:lstStyle/>
          <a:p>
            <a:pPr lvl="0">
              <a:lnSpc>
                <a:spcPct val="80000"/>
              </a:lnSpc>
              <a:spcAft>
                <a:spcPts val="600"/>
              </a:spcAft>
            </a:pPr>
            <a:r>
              <a:rPr lang="en-US" sz="1600" dirty="0"/>
              <a:t>What are your current release times or frequency of development/test/stage/production deployments?</a:t>
            </a:r>
          </a:p>
        </p:txBody>
      </p:sp>
      <p:sp>
        <p:nvSpPr>
          <p:cNvPr id="31" name="Rectangle 30"/>
          <p:cNvSpPr/>
          <p:nvPr/>
        </p:nvSpPr>
        <p:spPr>
          <a:xfrm>
            <a:off x="812268" y="3562978"/>
            <a:ext cx="7292641" cy="494494"/>
          </a:xfrm>
          <a:prstGeom prst="rect">
            <a:avLst/>
          </a:prstGeom>
        </p:spPr>
        <p:txBody>
          <a:bodyPr wrap="square">
            <a:spAutoFit/>
          </a:bodyPr>
          <a:lstStyle/>
          <a:p>
            <a:pPr lvl="0">
              <a:lnSpc>
                <a:spcPct val="80000"/>
              </a:lnSpc>
              <a:spcAft>
                <a:spcPts val="600"/>
              </a:spcAft>
            </a:pPr>
            <a:r>
              <a:rPr lang="en-US" sz="1600" dirty="0"/>
              <a:t>How do you run your application deployments today? How much of that are manual or scripts based?</a:t>
            </a:r>
          </a:p>
        </p:txBody>
      </p:sp>
      <p:sp>
        <p:nvSpPr>
          <p:cNvPr id="32" name="Rectangle 31"/>
          <p:cNvSpPr/>
          <p:nvPr/>
        </p:nvSpPr>
        <p:spPr>
          <a:xfrm>
            <a:off x="812268" y="4146470"/>
            <a:ext cx="7292641" cy="494494"/>
          </a:xfrm>
          <a:prstGeom prst="rect">
            <a:avLst/>
          </a:prstGeom>
        </p:spPr>
        <p:txBody>
          <a:bodyPr wrap="square">
            <a:spAutoFit/>
          </a:bodyPr>
          <a:lstStyle/>
          <a:p>
            <a:pPr lvl="0">
              <a:lnSpc>
                <a:spcPct val="80000"/>
              </a:lnSpc>
              <a:spcAft>
                <a:spcPts val="600"/>
              </a:spcAft>
            </a:pPr>
            <a:r>
              <a:rPr lang="en-US" sz="1600" dirty="0"/>
              <a:t>Which organization or key personnel are involved in deployment across each of the Development, Test, Stage, and Production environment? </a:t>
            </a:r>
          </a:p>
        </p:txBody>
      </p:sp>
      <p:sp>
        <p:nvSpPr>
          <p:cNvPr id="33" name="TextBox 32"/>
          <p:cNvSpPr txBox="1"/>
          <p:nvPr/>
        </p:nvSpPr>
        <p:spPr>
          <a:xfrm>
            <a:off x="501857" y="792492"/>
            <a:ext cx="155992" cy="369332"/>
          </a:xfrm>
          <a:prstGeom prst="rect">
            <a:avLst/>
          </a:prstGeom>
          <a:noFill/>
        </p:spPr>
        <p:txBody>
          <a:bodyPr wrap="none" lIns="0" tIns="0" rIns="0" bIns="0" rtlCol="0" anchor="ctr" anchorCtr="0">
            <a:spAutoFit/>
          </a:bodyPr>
          <a:lstStyle/>
          <a:p>
            <a:pPr algn="ctr"/>
            <a:r>
              <a:rPr lang="en-US" sz="2400" b="1" dirty="0" smtClean="0"/>
              <a:t>1</a:t>
            </a:r>
          </a:p>
        </p:txBody>
      </p:sp>
      <p:sp>
        <p:nvSpPr>
          <p:cNvPr id="34" name="TextBox 33"/>
          <p:cNvSpPr txBox="1"/>
          <p:nvPr/>
        </p:nvSpPr>
        <p:spPr>
          <a:xfrm>
            <a:off x="501857" y="1386877"/>
            <a:ext cx="155992" cy="369332"/>
          </a:xfrm>
          <a:prstGeom prst="rect">
            <a:avLst/>
          </a:prstGeom>
          <a:noFill/>
        </p:spPr>
        <p:txBody>
          <a:bodyPr wrap="none" lIns="0" tIns="0" rIns="0" bIns="0" rtlCol="0" anchor="ctr" anchorCtr="0">
            <a:spAutoFit/>
          </a:bodyPr>
          <a:lstStyle/>
          <a:p>
            <a:pPr algn="ctr"/>
            <a:r>
              <a:rPr lang="en-US" sz="2400" b="1" dirty="0" smtClean="0"/>
              <a:t>2</a:t>
            </a:r>
          </a:p>
        </p:txBody>
      </p:sp>
      <p:sp>
        <p:nvSpPr>
          <p:cNvPr id="35" name="TextBox 34"/>
          <p:cNvSpPr txBox="1"/>
          <p:nvPr/>
        </p:nvSpPr>
        <p:spPr>
          <a:xfrm>
            <a:off x="501857" y="1939508"/>
            <a:ext cx="155992" cy="369332"/>
          </a:xfrm>
          <a:prstGeom prst="rect">
            <a:avLst/>
          </a:prstGeom>
          <a:noFill/>
        </p:spPr>
        <p:txBody>
          <a:bodyPr wrap="none" lIns="0" tIns="0" rIns="0" bIns="0" rtlCol="0" anchor="ctr" anchorCtr="0">
            <a:spAutoFit/>
          </a:bodyPr>
          <a:lstStyle/>
          <a:p>
            <a:pPr algn="ctr"/>
            <a:r>
              <a:rPr lang="en-US" sz="2400" b="1" dirty="0" smtClean="0"/>
              <a:t>3</a:t>
            </a:r>
          </a:p>
        </p:txBody>
      </p:sp>
      <p:sp>
        <p:nvSpPr>
          <p:cNvPr id="36" name="TextBox 35"/>
          <p:cNvSpPr txBox="1"/>
          <p:nvPr/>
        </p:nvSpPr>
        <p:spPr>
          <a:xfrm>
            <a:off x="501857" y="2520933"/>
            <a:ext cx="155992" cy="369332"/>
          </a:xfrm>
          <a:prstGeom prst="rect">
            <a:avLst/>
          </a:prstGeom>
          <a:noFill/>
        </p:spPr>
        <p:txBody>
          <a:bodyPr wrap="none" lIns="0" tIns="0" rIns="0" bIns="0" rtlCol="0" anchor="ctr" anchorCtr="0">
            <a:spAutoFit/>
          </a:bodyPr>
          <a:lstStyle/>
          <a:p>
            <a:pPr algn="ctr"/>
            <a:r>
              <a:rPr lang="en-US" sz="2400" b="1" dirty="0" smtClean="0"/>
              <a:t>4</a:t>
            </a:r>
          </a:p>
        </p:txBody>
      </p:sp>
      <p:sp>
        <p:nvSpPr>
          <p:cNvPr id="37" name="TextBox 36"/>
          <p:cNvSpPr txBox="1"/>
          <p:nvPr/>
        </p:nvSpPr>
        <p:spPr>
          <a:xfrm>
            <a:off x="501857" y="3105668"/>
            <a:ext cx="155992" cy="369332"/>
          </a:xfrm>
          <a:prstGeom prst="rect">
            <a:avLst/>
          </a:prstGeom>
          <a:noFill/>
        </p:spPr>
        <p:txBody>
          <a:bodyPr wrap="none" lIns="0" tIns="0" rIns="0" bIns="0" rtlCol="0" anchor="ctr" anchorCtr="0">
            <a:spAutoFit/>
          </a:bodyPr>
          <a:lstStyle/>
          <a:p>
            <a:pPr algn="ctr"/>
            <a:r>
              <a:rPr lang="en-US" sz="2400" b="1" dirty="0" smtClean="0"/>
              <a:t>5</a:t>
            </a:r>
          </a:p>
        </p:txBody>
      </p:sp>
      <p:sp>
        <p:nvSpPr>
          <p:cNvPr id="38" name="TextBox 37"/>
          <p:cNvSpPr txBox="1"/>
          <p:nvPr/>
        </p:nvSpPr>
        <p:spPr>
          <a:xfrm>
            <a:off x="501857" y="3669996"/>
            <a:ext cx="155992" cy="369332"/>
          </a:xfrm>
          <a:prstGeom prst="rect">
            <a:avLst/>
          </a:prstGeom>
          <a:noFill/>
        </p:spPr>
        <p:txBody>
          <a:bodyPr wrap="none" lIns="0" tIns="0" rIns="0" bIns="0" rtlCol="0" anchor="ctr" anchorCtr="0">
            <a:spAutoFit/>
          </a:bodyPr>
          <a:lstStyle/>
          <a:p>
            <a:pPr algn="ctr"/>
            <a:r>
              <a:rPr lang="en-US" sz="2400" b="1" dirty="0" smtClean="0"/>
              <a:t>6</a:t>
            </a:r>
          </a:p>
        </p:txBody>
      </p:sp>
      <p:sp>
        <p:nvSpPr>
          <p:cNvPr id="39" name="TextBox 38"/>
          <p:cNvSpPr txBox="1"/>
          <p:nvPr/>
        </p:nvSpPr>
        <p:spPr>
          <a:xfrm>
            <a:off x="501857" y="4249560"/>
            <a:ext cx="155992" cy="369332"/>
          </a:xfrm>
          <a:prstGeom prst="rect">
            <a:avLst/>
          </a:prstGeom>
          <a:noFill/>
        </p:spPr>
        <p:txBody>
          <a:bodyPr wrap="none" lIns="0" tIns="0" rIns="0" bIns="0" rtlCol="0" anchor="ctr" anchorCtr="0">
            <a:spAutoFit/>
          </a:bodyPr>
          <a:lstStyle/>
          <a:p>
            <a:pPr algn="ctr"/>
            <a:r>
              <a:rPr lang="en-US" sz="2400" b="1" dirty="0"/>
              <a:t>7</a:t>
            </a:r>
            <a:endParaRPr lang="en-US" sz="2400" b="1" dirty="0" smtClean="0"/>
          </a:p>
        </p:txBody>
      </p:sp>
    </p:spTree>
    <p:extLst>
      <p:ext uri="{BB962C8B-B14F-4D97-AF65-F5344CB8AC3E}">
        <p14:creationId xmlns:p14="http://schemas.microsoft.com/office/powerpoint/2010/main" val="223626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Product Competition Matrix</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123075104"/>
              </p:ext>
            </p:extLst>
          </p:nvPr>
        </p:nvGraphicFramePr>
        <p:xfrm>
          <a:off x="373743" y="657985"/>
          <a:ext cx="8396514" cy="3939102"/>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bl>
          </a:graphicData>
        </a:graphic>
      </p:graphicFrame>
      <p:sp>
        <p:nvSpPr>
          <p:cNvPr id="3" name="Rectangle 2"/>
          <p:cNvSpPr/>
          <p:nvPr/>
        </p:nvSpPr>
        <p:spPr>
          <a:xfrm>
            <a:off x="268941" y="4595052"/>
            <a:ext cx="8575382" cy="130629"/>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6" name="Rectangle 5"/>
          <p:cNvSpPr/>
          <p:nvPr/>
        </p:nvSpPr>
        <p:spPr>
          <a:xfrm>
            <a:off x="8146569" y="4675734"/>
            <a:ext cx="623688" cy="385443"/>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7" name="Rectangle 6"/>
          <p:cNvSpPr/>
          <p:nvPr/>
        </p:nvSpPr>
        <p:spPr>
          <a:xfrm>
            <a:off x="8644324" y="567520"/>
            <a:ext cx="233510" cy="4108214"/>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8" name="Pentagon 7"/>
          <p:cNvSpPr/>
          <p:nvPr/>
        </p:nvSpPr>
        <p:spPr>
          <a:xfrm>
            <a:off x="1858735" y="657985"/>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smtClean="0">
                <a:solidFill>
                  <a:schemeClr val="bg2"/>
                </a:solidFill>
                <a:latin typeface="Calibri" pitchFamily="34" charset="0"/>
                <a:cs typeface="Calibri" pitchFamily="34" charset="0"/>
              </a:rPr>
              <a:t>STRENGTHS</a:t>
            </a:r>
            <a:endParaRPr lang="en-US" sz="1200" b="1" dirty="0">
              <a:solidFill>
                <a:schemeClr val="bg2"/>
              </a:solidFill>
              <a:latin typeface="Calibri" pitchFamily="34" charset="0"/>
              <a:cs typeface="Calibri" pitchFamily="34" charset="0"/>
            </a:endParaRPr>
          </a:p>
        </p:txBody>
      </p:sp>
      <p:sp>
        <p:nvSpPr>
          <p:cNvPr id="9" name="Pentagon 8"/>
          <p:cNvSpPr/>
          <p:nvPr/>
        </p:nvSpPr>
        <p:spPr>
          <a:xfrm>
            <a:off x="3706033" y="657985"/>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WEAKNESSES</a:t>
            </a:r>
            <a:endParaRPr lang="en-US" sz="1200" b="1">
              <a:solidFill>
                <a:schemeClr val="bg2"/>
              </a:solidFill>
              <a:latin typeface="Calibri" pitchFamily="34" charset="0"/>
              <a:cs typeface="Calibri" pitchFamily="34" charset="0"/>
            </a:endParaRPr>
          </a:p>
        </p:txBody>
      </p:sp>
      <p:sp>
        <p:nvSpPr>
          <p:cNvPr id="10" name="Pentagon 9"/>
          <p:cNvSpPr/>
          <p:nvPr/>
        </p:nvSpPr>
        <p:spPr>
          <a:xfrm>
            <a:off x="5786182" y="657985"/>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HOW TO BEAT</a:t>
            </a:r>
            <a:endParaRPr lang="en-US" sz="1200" b="1">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81187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dirty="0">
                <a:hlinkClick r:id="rId2"/>
              </a:rPr>
              <a:t>http://www.businessinsider.com/goldman-sachs-has-more-engineers-than-facebook-2015-4</a:t>
            </a:r>
            <a:endParaRPr lang="en-US" dirty="0" smtClean="0">
              <a:hlinkClick r:id="rId2"/>
            </a:endParaRPr>
          </a:p>
          <a:p>
            <a:endParaRPr lang="en-US" dirty="0">
              <a:hlinkClick r:id="rId2"/>
            </a:endParaRPr>
          </a:p>
          <a:p>
            <a:r>
              <a:rPr lang="en-US" dirty="0" smtClean="0">
                <a:hlinkClick r:id="rId2"/>
              </a:rPr>
              <a:t>https</a:t>
            </a:r>
            <a:r>
              <a:rPr lang="en-US" dirty="0">
                <a:hlinkClick r:id="rId2"/>
              </a:rPr>
              <a:t>://</a:t>
            </a:r>
            <a:r>
              <a:rPr lang="en-US" dirty="0" smtClean="0">
                <a:hlinkClick r:id="rId2"/>
              </a:rPr>
              <a:t>www.youtube.com/watch?v=8NPzLBSBzPI</a:t>
            </a:r>
            <a:endParaRPr lang="en-US" dirty="0" smtClean="0"/>
          </a:p>
          <a:p>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118439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urved Down Arrow 1"/>
          <p:cNvSpPr/>
          <p:nvPr/>
        </p:nvSpPr>
        <p:spPr>
          <a:xfrm>
            <a:off x="943861" y="29684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84" name="Group 83"/>
          <p:cNvGrpSpPr/>
          <p:nvPr/>
        </p:nvGrpSpPr>
        <p:grpSpPr>
          <a:xfrm>
            <a:off x="4381986" y="717292"/>
            <a:ext cx="3108644" cy="1456423"/>
            <a:chOff x="4381986" y="717292"/>
            <a:chExt cx="3108644" cy="145642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98502" y="717292"/>
              <a:ext cx="994270" cy="399853"/>
            </a:xfrm>
            <a:prstGeom prst="rect">
              <a:avLst/>
            </a:prstGeom>
          </p:spPr>
          <p:txBody>
            <a:bodyPr wrap="none" anchor="ctr">
              <a:spAutoFit/>
            </a:bodyPr>
            <a:lstStyle/>
            <a:p>
              <a:pPr algn="ctr" defTabSz="914400">
                <a:lnSpc>
                  <a:spcPct val="90000"/>
                </a:lnSpc>
              </a:pPr>
              <a:r>
                <a:rPr lang="en-GB" sz="1100" dirty="0" smtClean="0">
                  <a:solidFill>
                    <a:schemeClr val="accent1"/>
                  </a:solidFill>
                </a:rPr>
                <a:t>CONTINUOUS</a:t>
              </a:r>
              <a:br>
                <a:rPr lang="en-GB" sz="1100" dirty="0" smtClean="0">
                  <a:solidFill>
                    <a:schemeClr val="accent1"/>
                  </a:solidFill>
                </a:rPr>
              </a:br>
              <a:r>
                <a:rPr lang="en-GB" sz="1100" dirty="0" smtClean="0">
                  <a:solidFill>
                    <a:schemeClr val="accent1"/>
                  </a:solidFill>
                </a:rPr>
                <a:t>VALIDATION</a:t>
              </a:r>
              <a:endParaRPr lang="en-GB" sz="1100" dirty="0">
                <a:solidFill>
                  <a:schemeClr val="accent1"/>
                </a:solidFill>
              </a:endParaRPr>
            </a:p>
          </p:txBody>
        </p:sp>
      </p:grpSp>
      <p:sp>
        <p:nvSpPr>
          <p:cNvPr id="7" name="Title 6"/>
          <p:cNvSpPr>
            <a:spLocks noGrp="1"/>
          </p:cNvSpPr>
          <p:nvPr>
            <p:ph type="title"/>
          </p:nvPr>
        </p:nvSpPr>
        <p:spPr>
          <a:xfrm>
            <a:off x="388537" y="-22396"/>
            <a:ext cx="8229600" cy="819273"/>
          </a:xfrm>
        </p:spPr>
        <p:txBody>
          <a:bodyPr/>
          <a:lstStyle/>
          <a:p>
            <a:pPr algn="ctr"/>
            <a:r>
              <a:rPr lang="en-US" sz="2600" dirty="0" smtClean="0"/>
              <a:t>THE PROBLEM</a:t>
            </a:r>
            <a:br>
              <a:rPr lang="en-US" sz="2600" dirty="0" smtClean="0"/>
            </a:br>
            <a:r>
              <a:rPr lang="en-US" sz="2600" dirty="0" smtClean="0"/>
              <a:t>DevOps -Automating the Software Development Life Cycle (SDLC)</a:t>
            </a:r>
            <a:endParaRPr lang="en-US" sz="2600" dirty="0"/>
          </a:p>
        </p:txBody>
      </p:sp>
      <p:grpSp>
        <p:nvGrpSpPr>
          <p:cNvPr id="68" name="Group 67"/>
          <p:cNvGrpSpPr/>
          <p:nvPr/>
        </p:nvGrpSpPr>
        <p:grpSpPr>
          <a:xfrm>
            <a:off x="1711582" y="4465793"/>
            <a:ext cx="1088080" cy="465397"/>
            <a:chOff x="1711582" y="4465793"/>
            <a:chExt cx="1088080" cy="465397"/>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1" name="Rectangle 230"/>
            <p:cNvSpPr/>
            <p:nvPr/>
          </p:nvSpPr>
          <p:spPr>
            <a:xfrm>
              <a:off x="1711582" y="4531337"/>
              <a:ext cx="1088080" cy="399853"/>
            </a:xfrm>
            <a:prstGeom prst="rect">
              <a:avLst/>
            </a:prstGeom>
            <a:noFill/>
          </p:spPr>
          <p:txBody>
            <a:bodyPr wrap="square" anchor="ctr">
              <a:spAutoFit/>
            </a:bodyPr>
            <a:lstStyle/>
            <a:p>
              <a:pPr algn="ctr" defTabSz="914400">
                <a:lnSpc>
                  <a:spcPct val="90000"/>
                </a:lnSpc>
              </a:pPr>
              <a:r>
                <a:rPr lang="en-GB" sz="1100" dirty="0" smtClean="0">
                  <a:solidFill>
                    <a:schemeClr val="accent4"/>
                  </a:solidFill>
                </a:rPr>
                <a:t>TRUE AGILE DEVELOPMENT</a:t>
              </a:r>
              <a:endParaRPr lang="en-GB" sz="1100" dirty="0">
                <a:solidFill>
                  <a:schemeClr val="accent4"/>
                </a:solidFill>
              </a:endParaRPr>
            </a:p>
          </p:txBody>
        </p:sp>
      </p:grpSp>
      <p:grpSp>
        <p:nvGrpSpPr>
          <p:cNvPr id="80" name="Group 79"/>
          <p:cNvGrpSpPr/>
          <p:nvPr/>
        </p:nvGrpSpPr>
        <p:grpSpPr>
          <a:xfrm>
            <a:off x="4314485" y="2977799"/>
            <a:ext cx="3382496" cy="1291121"/>
            <a:chOff x="4314485" y="2977799"/>
            <a:chExt cx="3382496" cy="1291121"/>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608903" y="3807851"/>
              <a:ext cx="1088078" cy="461069"/>
              <a:chOff x="6608903" y="3807851"/>
              <a:chExt cx="1088078" cy="461069"/>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8" name="Rectangle 237"/>
              <p:cNvSpPr/>
              <p:nvPr/>
            </p:nvSpPr>
            <p:spPr>
              <a:xfrm>
                <a:off x="6649141" y="3869067"/>
                <a:ext cx="994270" cy="399853"/>
              </a:xfrm>
              <a:prstGeom prst="rect">
                <a:avLst/>
              </a:prstGeom>
            </p:spPr>
            <p:txBody>
              <a:bodyPr wrap="none" anchor="ctr">
                <a:spAutoFit/>
              </a:bodyPr>
              <a:lstStyle/>
              <a:p>
                <a:pPr algn="ctr" defTabSz="914400">
                  <a:lnSpc>
                    <a:spcPct val="90000"/>
                  </a:lnSpc>
                </a:pPr>
                <a:r>
                  <a:rPr lang="en-GB" sz="1100" dirty="0" smtClean="0">
                    <a:solidFill>
                      <a:schemeClr val="accent3"/>
                    </a:solidFill>
                  </a:rPr>
                  <a:t>CONTINUOUS</a:t>
                </a:r>
                <a:br>
                  <a:rPr lang="en-GB" sz="1100" dirty="0" smtClean="0">
                    <a:solidFill>
                      <a:schemeClr val="accent3"/>
                    </a:solidFill>
                  </a:rPr>
                </a:br>
                <a:r>
                  <a:rPr lang="en-GB" sz="1100" dirty="0" smtClean="0">
                    <a:solidFill>
                      <a:schemeClr val="accent3"/>
                    </a:solidFill>
                  </a:rPr>
                  <a:t>DELIVERY</a:t>
                </a:r>
                <a:endParaRPr lang="en-GB" sz="1100" dirty="0">
                  <a:solidFill>
                    <a:schemeClr val="accent3"/>
                  </a:solidFill>
                </a:endParaRPr>
              </a:p>
            </p:txBody>
          </p:sp>
        </p:grpSp>
      </p:grpSp>
      <p:grpSp>
        <p:nvGrpSpPr>
          <p:cNvPr id="361" name="Group 360"/>
          <p:cNvGrpSpPr/>
          <p:nvPr/>
        </p:nvGrpSpPr>
        <p:grpSpPr>
          <a:xfrm>
            <a:off x="875572" y="102754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657792"/>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522729"/>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522729"/>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522729"/>
            <a:ext cx="284813" cy="262470"/>
          </a:xfrm>
          <a:prstGeom prst="rect">
            <a:avLst/>
          </a:prstGeom>
        </p:spPr>
      </p:pic>
      <p:grpSp>
        <p:nvGrpSpPr>
          <p:cNvPr id="78" name="Group 77"/>
          <p:cNvGrpSpPr/>
          <p:nvPr/>
        </p:nvGrpSpPr>
        <p:grpSpPr>
          <a:xfrm>
            <a:off x="1308197" y="2978995"/>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52283" y="3886287"/>
                <a:ext cx="658898" cy="399853"/>
              </a:xfrm>
              <a:prstGeom prst="rect">
                <a:avLst/>
              </a:prstGeom>
            </p:spPr>
            <p:txBody>
              <a:bodyPr wrap="none" anchor="ctr">
                <a:spAutoFit/>
              </a:bodyPr>
              <a:lstStyle/>
              <a:p>
                <a:pPr algn="ctr" defTabSz="914400">
                  <a:lnSpc>
                    <a:spcPct val="90000"/>
                  </a:lnSpc>
                </a:pPr>
                <a:r>
                  <a:rPr lang="en-GB" sz="1100" dirty="0" smtClean="0">
                    <a:solidFill>
                      <a:schemeClr val="accent5"/>
                    </a:solidFill>
                  </a:rPr>
                  <a:t>DATA</a:t>
                </a:r>
              </a:p>
              <a:p>
                <a:pPr algn="ctr" defTabSz="914400">
                  <a:lnSpc>
                    <a:spcPct val="90000"/>
                  </a:lnSpc>
                </a:pPr>
                <a:r>
                  <a:rPr lang="en-GB" sz="1100" dirty="0" smtClean="0">
                    <a:solidFill>
                      <a:schemeClr val="accent5"/>
                    </a:solidFill>
                  </a:rPr>
                  <a:t>MINING</a:t>
                </a:r>
                <a:endParaRPr lang="en-GB" sz="1100" dirty="0">
                  <a:solidFill>
                    <a:schemeClr val="accent5"/>
                  </a:solidFill>
                </a:endParaRP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3948236"/>
            <a:ext cx="1263620" cy="1075254"/>
          </a:xfrm>
          <a:prstGeom prst="rect">
            <a:avLst/>
          </a:prstGeom>
        </p:spPr>
      </p:pic>
      <p:pic>
        <p:nvPicPr>
          <p:cNvPr id="4" name="Picture 3"/>
          <p:cNvPicPr>
            <a:picLocks noChangeAspect="1"/>
          </p:cNvPicPr>
          <p:nvPr/>
        </p:nvPicPr>
        <p:blipFill>
          <a:blip r:embed="rId11"/>
          <a:stretch>
            <a:fillRect/>
          </a:stretch>
        </p:blipFill>
        <p:spPr>
          <a:xfrm>
            <a:off x="7833316" y="961874"/>
            <a:ext cx="1229301" cy="643395"/>
          </a:xfrm>
          <a:prstGeom prst="rect">
            <a:avLst/>
          </a:prstGeom>
        </p:spPr>
      </p:pic>
    </p:spTree>
    <p:extLst>
      <p:ext uri="{BB962C8B-B14F-4D97-AF65-F5344CB8AC3E}">
        <p14:creationId xmlns:p14="http://schemas.microsoft.com/office/powerpoint/2010/main" val="130165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977157"/>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47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  What is DevOps ?</a:t>
            </a:r>
            <a:endParaRPr lang="en-US" dirty="0"/>
          </a:p>
        </p:txBody>
      </p:sp>
    </p:spTree>
    <p:extLst>
      <p:ext uri="{BB962C8B-B14F-4D97-AF65-F5344CB8AC3E}">
        <p14:creationId xmlns:p14="http://schemas.microsoft.com/office/powerpoint/2010/main" val="503334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819273"/>
          </a:xfrm>
        </p:spPr>
        <p:txBody>
          <a:bodyPr/>
          <a:lstStyle/>
          <a:p>
            <a:pPr algn="ctr"/>
            <a:r>
              <a:rPr lang="en-US" dirty="0" smtClean="0"/>
              <a:t>Culture</a:t>
            </a:r>
            <a:endParaRPr lang="en-US" dirty="0"/>
          </a:p>
        </p:txBody>
      </p:sp>
      <p:pic>
        <p:nvPicPr>
          <p:cNvPr id="2050"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59" y="1333795"/>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515" y="208516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49079" y="3331535"/>
            <a:ext cx="914400" cy="914400"/>
          </a:xfrm>
          <a:prstGeom prst="rect">
            <a:avLst/>
          </a:prstGeom>
          <a:solidFill>
            <a:schemeClr val="tx2"/>
          </a:solidFill>
        </p:spPr>
        <p:txBody>
          <a:bodyPr wrap="none" tIns="91440" bIns="91440" rtlCol="0" anchor="ctr" anchorCtr="0">
            <a:noAutofit/>
          </a:bodyPr>
          <a:lstStyle/>
          <a:p>
            <a:pPr algn="ctr"/>
            <a:r>
              <a:rPr lang="en-US" sz="1200" dirty="0" smtClean="0"/>
              <a:t>Communicate</a:t>
            </a:r>
          </a:p>
          <a:p>
            <a:pPr algn="ctr"/>
            <a:r>
              <a:rPr lang="en-US" sz="1200" dirty="0" smtClean="0"/>
              <a:t>Collaborate</a:t>
            </a:r>
          </a:p>
          <a:p>
            <a:pPr algn="ctr"/>
            <a:r>
              <a:rPr lang="en-US" sz="1200" dirty="0" smtClean="0"/>
              <a:t>Integrate</a:t>
            </a:r>
          </a:p>
          <a:p>
            <a:pPr algn="ctr"/>
            <a:r>
              <a:rPr lang="en-US" sz="1200" dirty="0" smtClean="0"/>
              <a:t>Understand</a:t>
            </a:r>
          </a:p>
        </p:txBody>
      </p:sp>
      <p:sp>
        <p:nvSpPr>
          <p:cNvPr id="4" name="TextBox 3"/>
          <p:cNvSpPr txBox="1"/>
          <p:nvPr/>
        </p:nvSpPr>
        <p:spPr>
          <a:xfrm>
            <a:off x="2579231" y="419395"/>
            <a:ext cx="1573619" cy="914400"/>
          </a:xfrm>
          <a:prstGeom prst="rect">
            <a:avLst/>
          </a:prstGeom>
          <a:solidFill>
            <a:schemeClr val="tx2"/>
          </a:solidFill>
        </p:spPr>
        <p:txBody>
          <a:bodyPr wrap="none" tIns="91440" bIns="91440" rtlCol="0" anchor="ctr" anchorCtr="0">
            <a:noAutofit/>
          </a:bodyPr>
          <a:lstStyle/>
          <a:p>
            <a:pPr algn="ctr"/>
            <a:r>
              <a:rPr lang="en-US" sz="1200" dirty="0" smtClean="0"/>
              <a:t>Development Team</a:t>
            </a:r>
          </a:p>
        </p:txBody>
      </p:sp>
      <p:sp>
        <p:nvSpPr>
          <p:cNvPr id="7" name="TextBox 6"/>
          <p:cNvSpPr txBox="1"/>
          <p:nvPr/>
        </p:nvSpPr>
        <p:spPr>
          <a:xfrm>
            <a:off x="4152850" y="419395"/>
            <a:ext cx="1573619" cy="914400"/>
          </a:xfrm>
          <a:prstGeom prst="rect">
            <a:avLst/>
          </a:prstGeom>
          <a:solidFill>
            <a:schemeClr val="tx2"/>
          </a:solidFill>
        </p:spPr>
        <p:txBody>
          <a:bodyPr wrap="none" tIns="91440" bIns="91440" rtlCol="0" anchor="ctr" anchorCtr="0">
            <a:noAutofit/>
          </a:bodyPr>
          <a:lstStyle/>
          <a:p>
            <a:pPr algn="ctr"/>
            <a:r>
              <a:rPr lang="en-US" sz="1200" dirty="0" smtClean="0"/>
              <a:t>Operations Team</a:t>
            </a:r>
          </a:p>
        </p:txBody>
      </p:sp>
    </p:spTree>
    <p:extLst>
      <p:ext uri="{BB962C8B-B14F-4D97-AF65-F5344CB8AC3E}">
        <p14:creationId xmlns:p14="http://schemas.microsoft.com/office/powerpoint/2010/main" val="12615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a:spLocks noChangeAspect="1"/>
          </p:cNvSpPr>
          <p:nvPr/>
        </p:nvSpPr>
        <p:spPr>
          <a:xfrm>
            <a:off x="1645016" y="177196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TEST</a:t>
            </a:r>
            <a:r>
              <a:rPr lang="he-IL" sz="1100" dirty="0" smtClean="0">
                <a:solidFill>
                  <a:schemeClr val="accent1"/>
                </a:solidFill>
                <a:latin typeface="Calibri"/>
                <a:cs typeface="Calibri"/>
              </a:rPr>
              <a:t/>
            </a:r>
            <a:br>
              <a:rPr lang="he-IL" sz="1100" dirty="0" smtClean="0">
                <a:solidFill>
                  <a:schemeClr val="accent1"/>
                </a:solidFill>
                <a:latin typeface="Calibri"/>
                <a:cs typeface="Calibri"/>
              </a:rPr>
            </a:br>
            <a:r>
              <a:rPr lang="en-US" sz="1100" dirty="0" smtClean="0">
                <a:solidFill>
                  <a:schemeClr val="accent1"/>
                </a:solidFill>
                <a:latin typeface="Calibri"/>
                <a:cs typeface="Calibri"/>
              </a:rPr>
              <a:t>AUTOMATION</a:t>
            </a:r>
            <a:endParaRPr lang="en-US" sz="1100" dirty="0">
              <a:solidFill>
                <a:schemeClr val="accent1"/>
              </a:solidFill>
              <a:latin typeface="Calibri"/>
              <a:cs typeface="Calibri"/>
            </a:endParaRPr>
          </a:p>
        </p:txBody>
      </p:sp>
      <p:sp>
        <p:nvSpPr>
          <p:cNvPr id="6" name="Rounded Rectangle 5"/>
          <p:cNvSpPr>
            <a:spLocks noChangeAspect="1"/>
          </p:cNvSpPr>
          <p:nvPr/>
        </p:nvSpPr>
        <p:spPr>
          <a:xfrm>
            <a:off x="4814127" y="88241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CONTINUOUS INTEGRATION</a:t>
            </a:r>
          </a:p>
          <a:p>
            <a:pPr algn="ctr">
              <a:lnSpc>
                <a:spcPct val="90000"/>
              </a:lnSpc>
              <a:spcAft>
                <a:spcPts val="400"/>
              </a:spcAft>
              <a:buClr>
                <a:srgbClr val="FFFFFF"/>
              </a:buClr>
            </a:pPr>
            <a:r>
              <a:rPr lang="en-US" sz="1100" dirty="0" smtClean="0">
                <a:solidFill>
                  <a:schemeClr val="accent1"/>
                </a:solidFill>
                <a:latin typeface="Calibri"/>
                <a:cs typeface="Calibri"/>
              </a:rPr>
              <a:t>BUILD AUTOMATION</a:t>
            </a:r>
            <a:endParaRPr lang="en-US" sz="1100" dirty="0">
              <a:solidFill>
                <a:schemeClr val="accent1"/>
              </a:solidFill>
              <a:latin typeface="Calibri"/>
              <a:cs typeface="Calibri"/>
            </a:endParaRPr>
          </a:p>
        </p:txBody>
      </p:sp>
      <p:sp>
        <p:nvSpPr>
          <p:cNvPr id="9" name="Rounded Rectangle 8"/>
          <p:cNvSpPr>
            <a:spLocks noChangeAspect="1"/>
          </p:cNvSpPr>
          <p:nvPr/>
        </p:nvSpPr>
        <p:spPr>
          <a:xfrm>
            <a:off x="2629806" y="873892"/>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ARTIFACT REPOSITORY</a:t>
            </a:r>
            <a:endParaRPr lang="en-US" sz="1100" dirty="0">
              <a:solidFill>
                <a:schemeClr val="accent1"/>
              </a:solidFill>
              <a:latin typeface="Calibri"/>
              <a:cs typeface="Calibri"/>
            </a:endParaRPr>
          </a:p>
        </p:txBody>
      </p:sp>
      <p:sp>
        <p:nvSpPr>
          <p:cNvPr id="10" name="Rounded Rectangle 9"/>
          <p:cNvSpPr>
            <a:spLocks noChangeAspect="1"/>
          </p:cNvSpPr>
          <p:nvPr/>
        </p:nvSpPr>
        <p:spPr>
          <a:xfrm>
            <a:off x="683214" y="268934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CHANGE MANAGEMENT</a:t>
            </a:r>
            <a:endParaRPr lang="en-US" sz="1100" dirty="0">
              <a:solidFill>
                <a:schemeClr val="accent1"/>
              </a:solidFill>
              <a:latin typeface="Calibri"/>
              <a:cs typeface="Calibri"/>
            </a:endParaRPr>
          </a:p>
        </p:txBody>
      </p:sp>
      <p:sp>
        <p:nvSpPr>
          <p:cNvPr id="11" name="Rounded Rectangle 10"/>
          <p:cNvSpPr>
            <a:spLocks noChangeAspect="1"/>
          </p:cNvSpPr>
          <p:nvPr/>
        </p:nvSpPr>
        <p:spPr>
          <a:xfrm>
            <a:off x="5791996" y="1787383"/>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CONFIGURATION MANAGEMENT</a:t>
            </a:r>
            <a:endParaRPr lang="en-US" sz="1100" dirty="0">
              <a:solidFill>
                <a:schemeClr val="accent1"/>
              </a:solidFill>
              <a:latin typeface="Calibri"/>
              <a:cs typeface="Calibri"/>
            </a:endParaRPr>
          </a:p>
        </p:txBody>
      </p:sp>
      <p:sp>
        <p:nvSpPr>
          <p:cNvPr id="12" name="Rounded Rectangle 11"/>
          <p:cNvSpPr>
            <a:spLocks noChangeAspect="1"/>
          </p:cNvSpPr>
          <p:nvPr/>
        </p:nvSpPr>
        <p:spPr>
          <a:xfrm>
            <a:off x="6767348" y="268057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INFRA PROVISIONING</a:t>
            </a:r>
            <a:endParaRPr lang="en-US" sz="1100" dirty="0">
              <a:solidFill>
                <a:schemeClr val="accent1"/>
              </a:solidFill>
              <a:latin typeface="Calibri"/>
              <a:cs typeface="Calibri"/>
            </a:endParaRPr>
          </a:p>
        </p:txBody>
      </p:sp>
      <p:grpSp>
        <p:nvGrpSpPr>
          <p:cNvPr id="156" name="Group 155"/>
          <p:cNvGrpSpPr/>
          <p:nvPr/>
        </p:nvGrpSpPr>
        <p:grpSpPr>
          <a:xfrm>
            <a:off x="2629806" y="873892"/>
            <a:ext cx="1104000" cy="828000"/>
            <a:chOff x="205626" y="2896872"/>
            <a:chExt cx="1676847" cy="1307277"/>
          </a:xfrm>
        </p:grpSpPr>
        <p:sp>
          <p:nvSpPr>
            <p:cNvPr id="152" name="Rounded Rectangle 151"/>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45" name="Picture 1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146" name="Picture 1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176" name="Group 175"/>
          <p:cNvGrpSpPr/>
          <p:nvPr/>
        </p:nvGrpSpPr>
        <p:grpSpPr>
          <a:xfrm>
            <a:off x="683214" y="2680571"/>
            <a:ext cx="1104001" cy="836777"/>
            <a:chOff x="4886409" y="4859163"/>
            <a:chExt cx="1684387" cy="1450944"/>
          </a:xfrm>
        </p:grpSpPr>
        <p:sp>
          <p:nvSpPr>
            <p:cNvPr id="172" name="Rounded Rectangle 171"/>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73" name="Picture 1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74" name="Picture 1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5" name="Picture 1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1" name="Group 180"/>
          <p:cNvGrpSpPr/>
          <p:nvPr/>
        </p:nvGrpSpPr>
        <p:grpSpPr>
          <a:xfrm>
            <a:off x="1645017" y="1771969"/>
            <a:ext cx="1104000" cy="828000"/>
            <a:chOff x="4878737" y="4859271"/>
            <a:chExt cx="1676850" cy="1307278"/>
          </a:xfrm>
        </p:grpSpPr>
        <p:sp>
          <p:nvSpPr>
            <p:cNvPr id="177" name="Rounded Rectangle 17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chemeClr val="bg2"/>
                </a:solidFill>
                <a:cs typeface="Arial Unicode MS" pitchFamily="34" charset="-128"/>
              </a:endParaRPr>
            </a:p>
          </p:txBody>
        </p:sp>
        <p:pic>
          <p:nvPicPr>
            <p:cNvPr id="179" name="Picture 1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180" name="Picture 1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5395" y="5277265"/>
              <a:ext cx="745606" cy="514211"/>
            </a:xfrm>
            <a:prstGeom prst="rect">
              <a:avLst/>
            </a:prstGeom>
            <a:ln w="9525">
              <a:noFill/>
            </a:ln>
          </p:spPr>
        </p:pic>
      </p:grpSp>
      <p:sp>
        <p:nvSpPr>
          <p:cNvPr id="2" name="Title 1"/>
          <p:cNvSpPr>
            <a:spLocks noGrp="1"/>
          </p:cNvSpPr>
          <p:nvPr>
            <p:ph type="title"/>
          </p:nvPr>
        </p:nvSpPr>
        <p:spPr/>
        <p:txBody>
          <a:bodyPr/>
          <a:lstStyle/>
          <a:p>
            <a:pPr algn="ctr"/>
            <a:r>
              <a:rPr lang="en-US" dirty="0" smtClean="0"/>
              <a:t>Technology</a:t>
            </a:r>
            <a:endParaRPr lang="en-US" dirty="0"/>
          </a:p>
        </p:txBody>
      </p:sp>
      <p:grpSp>
        <p:nvGrpSpPr>
          <p:cNvPr id="7" name="Group 6"/>
          <p:cNvGrpSpPr/>
          <p:nvPr/>
        </p:nvGrpSpPr>
        <p:grpSpPr>
          <a:xfrm>
            <a:off x="1661451" y="3893666"/>
            <a:ext cx="738004" cy="949897"/>
            <a:chOff x="7730073" y="1243671"/>
            <a:chExt cx="855016" cy="1098210"/>
          </a:xfrm>
        </p:grpSpPr>
        <p:grpSp>
          <p:nvGrpSpPr>
            <p:cNvPr id="81" name="Group 80"/>
            <p:cNvGrpSpPr/>
            <p:nvPr/>
          </p:nvGrpSpPr>
          <p:grpSpPr>
            <a:xfrm>
              <a:off x="7730073" y="1243671"/>
              <a:ext cx="855016" cy="689757"/>
              <a:chOff x="3952151" y="4018752"/>
              <a:chExt cx="855016" cy="689757"/>
            </a:xfrm>
          </p:grpSpPr>
          <p:pic>
            <p:nvPicPr>
              <p:cNvPr id="83" name="Picture 8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84" name="Picture 8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75" name="Rectangle 74"/>
            <p:cNvSpPr/>
            <p:nvPr/>
          </p:nvSpPr>
          <p:spPr>
            <a:xfrm>
              <a:off x="7921550" y="1986049"/>
              <a:ext cx="511091" cy="355832"/>
            </a:xfrm>
            <a:prstGeom prst="rect">
              <a:avLst/>
            </a:prstGeom>
          </p:spPr>
          <p:txBody>
            <a:bodyPr wrap="none">
              <a:spAutoFit/>
            </a:bodyPr>
            <a:lstStyle/>
            <a:p>
              <a:pPr algn="ctr"/>
              <a:r>
                <a:rPr lang="en-US" sz="1400" dirty="0" smtClean="0">
                  <a:solidFill>
                    <a:schemeClr val="bg1"/>
                  </a:solidFill>
                  <a:latin typeface="Calibri"/>
                  <a:cs typeface="Calibri"/>
                </a:rPr>
                <a:t>INT</a:t>
              </a:r>
              <a:endParaRPr lang="en-US" sz="1400" dirty="0">
                <a:solidFill>
                  <a:schemeClr val="bg1"/>
                </a:solidFill>
                <a:latin typeface="Calibri"/>
                <a:cs typeface="Calibri"/>
              </a:endParaRPr>
            </a:p>
          </p:txBody>
        </p:sp>
        <p:pic>
          <p:nvPicPr>
            <p:cNvPr id="87" name="Picture 86"/>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8" name="Group 7"/>
          <p:cNvGrpSpPr/>
          <p:nvPr/>
        </p:nvGrpSpPr>
        <p:grpSpPr>
          <a:xfrm>
            <a:off x="3227262" y="3879316"/>
            <a:ext cx="778300" cy="964247"/>
            <a:chOff x="5754056" y="1221926"/>
            <a:chExt cx="901701" cy="1114800"/>
          </a:xfrm>
        </p:grpSpPr>
        <p:sp>
          <p:nvSpPr>
            <p:cNvPr id="89" name="Rectangle 88"/>
            <p:cNvSpPr/>
            <p:nvPr/>
          </p:nvSpPr>
          <p:spPr>
            <a:xfrm>
              <a:off x="5930048" y="1980894"/>
              <a:ext cx="570521" cy="355832"/>
            </a:xfrm>
            <a:prstGeom prst="rect">
              <a:avLst/>
            </a:prstGeom>
          </p:spPr>
          <p:txBody>
            <a:bodyPr wrap="none">
              <a:spAutoFit/>
            </a:bodyPr>
            <a:lstStyle/>
            <a:p>
              <a:pPr algn="ctr"/>
              <a:r>
                <a:rPr lang="en-US" sz="1400" dirty="0" smtClean="0">
                  <a:solidFill>
                    <a:schemeClr val="bg1"/>
                  </a:solidFill>
                  <a:latin typeface="Calibri"/>
                  <a:cs typeface="Calibri"/>
                </a:rPr>
                <a:t>UAT</a:t>
              </a:r>
              <a:endParaRPr lang="en-US" sz="1400" dirty="0">
                <a:solidFill>
                  <a:schemeClr val="bg1"/>
                </a:solidFill>
                <a:latin typeface="Calibri"/>
                <a:cs typeface="Calibri"/>
              </a:endParaRPr>
            </a:p>
          </p:txBody>
        </p:sp>
        <p:grpSp>
          <p:nvGrpSpPr>
            <p:cNvPr id="92" name="Group 91"/>
            <p:cNvGrpSpPr/>
            <p:nvPr/>
          </p:nvGrpSpPr>
          <p:grpSpPr>
            <a:xfrm>
              <a:off x="5754056" y="1221926"/>
              <a:ext cx="901701" cy="690078"/>
              <a:chOff x="3606949" y="4672490"/>
              <a:chExt cx="901701" cy="690078"/>
            </a:xfrm>
          </p:grpSpPr>
          <p:pic>
            <p:nvPicPr>
              <p:cNvPr id="93" name="Picture 9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4" name="Picture 9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95" name="Picture 9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96" name="Picture 9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0" name="Picture 99"/>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01" name="Group 100"/>
          <p:cNvGrpSpPr/>
          <p:nvPr/>
        </p:nvGrpSpPr>
        <p:grpSpPr>
          <a:xfrm>
            <a:off x="4614924" y="3886739"/>
            <a:ext cx="778300" cy="956824"/>
            <a:chOff x="5754056" y="1221926"/>
            <a:chExt cx="901701" cy="1106218"/>
          </a:xfrm>
        </p:grpSpPr>
        <p:sp>
          <p:nvSpPr>
            <p:cNvPr id="102" name="Rectangle 101"/>
            <p:cNvSpPr/>
            <p:nvPr/>
          </p:nvSpPr>
          <p:spPr>
            <a:xfrm>
              <a:off x="5899572" y="1972312"/>
              <a:ext cx="631473" cy="355832"/>
            </a:xfrm>
            <a:prstGeom prst="rect">
              <a:avLst/>
            </a:prstGeom>
          </p:spPr>
          <p:txBody>
            <a:bodyPr wrap="none">
              <a:spAutoFit/>
            </a:bodyPr>
            <a:lstStyle/>
            <a:p>
              <a:pPr algn="ctr"/>
              <a:r>
                <a:rPr lang="en-US" sz="1400" dirty="0" smtClean="0">
                  <a:solidFill>
                    <a:schemeClr val="bg1"/>
                  </a:solidFill>
                  <a:latin typeface="Calibri"/>
                  <a:cs typeface="Calibri"/>
                </a:rPr>
                <a:t>PERF</a:t>
              </a:r>
              <a:endParaRPr lang="en-US" sz="1400" dirty="0">
                <a:solidFill>
                  <a:schemeClr val="bg1"/>
                </a:solidFill>
                <a:latin typeface="Calibri"/>
                <a:cs typeface="Calibri"/>
              </a:endParaRPr>
            </a:p>
          </p:txBody>
        </p:sp>
        <p:grpSp>
          <p:nvGrpSpPr>
            <p:cNvPr id="103" name="Group 102"/>
            <p:cNvGrpSpPr/>
            <p:nvPr/>
          </p:nvGrpSpPr>
          <p:grpSpPr>
            <a:xfrm>
              <a:off x="5754056" y="1221926"/>
              <a:ext cx="901701" cy="690078"/>
              <a:chOff x="3606949" y="4672490"/>
              <a:chExt cx="901701" cy="690078"/>
            </a:xfrm>
          </p:grpSpPr>
          <p:pic>
            <p:nvPicPr>
              <p:cNvPr id="106" name="Picture 10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08" name="Picture 10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0" name="Picture 10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13" name="Picture 11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4" name="Picture 103"/>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14" name="Group 113"/>
          <p:cNvGrpSpPr/>
          <p:nvPr/>
        </p:nvGrpSpPr>
        <p:grpSpPr>
          <a:xfrm>
            <a:off x="5979129" y="3775320"/>
            <a:ext cx="1426878" cy="1068245"/>
            <a:chOff x="7009634" y="4579962"/>
            <a:chExt cx="1653114" cy="1235035"/>
          </a:xfrm>
        </p:grpSpPr>
        <p:sp>
          <p:nvSpPr>
            <p:cNvPr id="115" name="Rectangle 114"/>
            <p:cNvSpPr/>
            <p:nvPr/>
          </p:nvSpPr>
          <p:spPr>
            <a:xfrm>
              <a:off x="7573102" y="5459165"/>
              <a:ext cx="700029" cy="355832"/>
            </a:xfrm>
            <a:prstGeom prst="rect">
              <a:avLst/>
            </a:prstGeom>
          </p:spPr>
          <p:txBody>
            <a:bodyPr wrap="none">
              <a:spAutoFit/>
            </a:bodyPr>
            <a:lstStyle/>
            <a:p>
              <a:pPr algn="ctr"/>
              <a:r>
                <a:rPr lang="en-US" sz="1400" dirty="0" smtClean="0">
                  <a:solidFill>
                    <a:schemeClr val="bg1"/>
                  </a:solidFill>
                  <a:latin typeface="Calibri"/>
                  <a:cs typeface="Calibri"/>
                </a:rPr>
                <a:t>PROD</a:t>
              </a:r>
              <a:endParaRPr lang="en-US" sz="1400" dirty="0">
                <a:solidFill>
                  <a:schemeClr val="bg1"/>
                </a:solidFill>
                <a:latin typeface="Calibri"/>
                <a:cs typeface="Calibri"/>
              </a:endParaRPr>
            </a:p>
          </p:txBody>
        </p:sp>
        <p:grpSp>
          <p:nvGrpSpPr>
            <p:cNvPr id="116" name="Group 115"/>
            <p:cNvGrpSpPr/>
            <p:nvPr/>
          </p:nvGrpSpPr>
          <p:grpSpPr>
            <a:xfrm>
              <a:off x="7009634" y="4579962"/>
              <a:ext cx="1653114" cy="933794"/>
              <a:chOff x="7009634" y="4579962"/>
              <a:chExt cx="1653114" cy="933794"/>
            </a:xfrm>
          </p:grpSpPr>
          <p:grpSp>
            <p:nvGrpSpPr>
              <p:cNvPr id="118" name="Group 117"/>
              <p:cNvGrpSpPr/>
              <p:nvPr/>
            </p:nvGrpSpPr>
            <p:grpSpPr>
              <a:xfrm>
                <a:off x="7009634" y="4579962"/>
                <a:ext cx="1653114" cy="933794"/>
                <a:chOff x="7009634" y="4579962"/>
                <a:chExt cx="1653114" cy="933794"/>
              </a:xfrm>
            </p:grpSpPr>
            <p:grpSp>
              <p:nvGrpSpPr>
                <p:cNvPr id="119" name="Group 118"/>
                <p:cNvGrpSpPr/>
                <p:nvPr/>
              </p:nvGrpSpPr>
              <p:grpSpPr>
                <a:xfrm>
                  <a:off x="7663681" y="4579962"/>
                  <a:ext cx="999067" cy="416334"/>
                  <a:chOff x="7455388" y="4804943"/>
                  <a:chExt cx="999067" cy="416334"/>
                </a:xfrm>
              </p:grpSpPr>
              <p:pic>
                <p:nvPicPr>
                  <p:cNvPr id="158" name="Picture 15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60" name="Picture 15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67" name="Picture 16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20" name="Group 119"/>
                <p:cNvGrpSpPr/>
                <p:nvPr/>
              </p:nvGrpSpPr>
              <p:grpSpPr>
                <a:xfrm>
                  <a:off x="7522108" y="4759672"/>
                  <a:ext cx="999067" cy="416334"/>
                  <a:chOff x="7303740" y="4664136"/>
                  <a:chExt cx="999067" cy="416334"/>
                </a:xfrm>
              </p:grpSpPr>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5" name="Picture 15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7" name="Picture 15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1" name="Group 120"/>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3" name="Group 122"/>
                <p:cNvGrpSpPr/>
                <p:nvPr/>
              </p:nvGrpSpPr>
              <p:grpSpPr>
                <a:xfrm>
                  <a:off x="7009634" y="5097422"/>
                  <a:ext cx="999067" cy="416334"/>
                  <a:chOff x="7303740" y="4664136"/>
                  <a:chExt cx="999067" cy="416334"/>
                </a:xfrm>
              </p:grpSpPr>
              <p:pic>
                <p:nvPicPr>
                  <p:cNvPr id="124" name="Picture 12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29" name="Picture 12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30" name="Picture 12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186" name="Picture 185"/>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209" name="Group 208"/>
          <p:cNvGrpSpPr/>
          <p:nvPr/>
        </p:nvGrpSpPr>
        <p:grpSpPr>
          <a:xfrm>
            <a:off x="2894155" y="1445042"/>
            <a:ext cx="2784560" cy="2250848"/>
            <a:chOff x="2144423" y="852305"/>
            <a:chExt cx="4803276" cy="4021177"/>
          </a:xfrm>
        </p:grpSpPr>
        <p:sp>
          <p:nvSpPr>
            <p:cNvPr id="228" name="Isosceles Triangle 227"/>
            <p:cNvSpPr/>
            <p:nvPr/>
          </p:nvSpPr>
          <p:spPr>
            <a:xfrm>
              <a:off x="2144423" y="852305"/>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212" name="Picture 211"/>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4043455" y="2306002"/>
              <a:ext cx="1005211" cy="866393"/>
            </a:xfrm>
            <a:prstGeom prst="rect">
              <a:avLst/>
            </a:prstGeom>
          </p:spPr>
        </p:pic>
        <p:sp>
          <p:nvSpPr>
            <p:cNvPr id="213" name="Rectangle 212"/>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smtClean="0">
                  <a:solidFill>
                    <a:schemeClr val="bg1"/>
                  </a:solidFill>
                  <a:latin typeface="Calibri"/>
                  <a:cs typeface="Calibri"/>
                </a:rPr>
                <a:t>SDLC</a:t>
              </a:r>
              <a:endParaRPr lang="en-US" sz="1400" dirty="0">
                <a:solidFill>
                  <a:schemeClr val="bg1"/>
                </a:solidFill>
                <a:latin typeface="Calibri"/>
                <a:cs typeface="Calibri"/>
              </a:endParaRPr>
            </a:p>
          </p:txBody>
        </p:sp>
        <p:sp>
          <p:nvSpPr>
            <p:cNvPr id="216" name="Pentagon 215"/>
            <p:cNvSpPr/>
            <p:nvPr/>
          </p:nvSpPr>
          <p:spPr>
            <a:xfrm rot="3436181">
              <a:off x="4672169" y="2729897"/>
              <a:ext cx="2172633" cy="199089"/>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Environment Data</a:t>
              </a:r>
              <a:endParaRPr lang="en-US" sz="900" spc="-20" dirty="0">
                <a:solidFill>
                  <a:schemeClr val="bg2"/>
                </a:solidFill>
                <a:latin typeface="Calibri" pitchFamily="34" charset="0"/>
                <a:cs typeface="Calibri" pitchFamily="34" charset="0"/>
              </a:endParaRPr>
            </a:p>
          </p:txBody>
        </p:sp>
        <p:sp>
          <p:nvSpPr>
            <p:cNvPr id="224" name="Rectangle 223"/>
            <p:cNvSpPr/>
            <p:nvPr/>
          </p:nvSpPr>
          <p:spPr>
            <a:xfrm rot="18129359">
              <a:off x="1749745" y="2868459"/>
              <a:ext cx="3000772" cy="199089"/>
            </a:xfrm>
            <a:prstGeom prst="rect">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Application Model</a:t>
              </a:r>
              <a:endParaRPr lang="en-US" sz="900" spc="-20" dirty="0">
                <a:solidFill>
                  <a:schemeClr val="bg2"/>
                </a:solidFill>
                <a:latin typeface="Calibri" pitchFamily="34" charset="0"/>
                <a:cs typeface="Calibri" pitchFamily="34" charset="0"/>
              </a:endParaRPr>
            </a:p>
          </p:txBody>
        </p:sp>
        <p:sp>
          <p:nvSpPr>
            <p:cNvPr id="219" name="Pentagon 218"/>
            <p:cNvSpPr/>
            <p:nvPr/>
          </p:nvSpPr>
          <p:spPr>
            <a:xfrm rot="10800000" flipV="1">
              <a:off x="3313813" y="4667289"/>
              <a:ext cx="2460087" cy="206193"/>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Release Data</a:t>
              </a:r>
              <a:endParaRPr lang="en-US" sz="900" spc="-20" dirty="0">
                <a:solidFill>
                  <a:schemeClr val="bg2"/>
                </a:solidFill>
                <a:latin typeface="Calibri" pitchFamily="34" charset="0"/>
                <a:cs typeface="Calibri" pitchFamily="34" charset="0"/>
              </a:endParaRPr>
            </a:p>
          </p:txBody>
        </p:sp>
      </p:grpSp>
      <p:grpSp>
        <p:nvGrpSpPr>
          <p:cNvPr id="143" name="Group 142"/>
          <p:cNvGrpSpPr/>
          <p:nvPr/>
        </p:nvGrpSpPr>
        <p:grpSpPr>
          <a:xfrm>
            <a:off x="4814127" y="882411"/>
            <a:ext cx="1104000" cy="828000"/>
            <a:chOff x="4868446" y="1128890"/>
            <a:chExt cx="1676847" cy="1307274"/>
          </a:xfrm>
        </p:grpSpPr>
        <p:sp>
          <p:nvSpPr>
            <p:cNvPr id="135" name="Rounded Rectangle 134"/>
            <p:cNvSpPr/>
            <p:nvPr/>
          </p:nvSpPr>
          <p:spPr>
            <a:xfrm>
              <a:off x="4868446"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36" name="Picture 24" descr="http://siliconangle.com/files/2013/05/git-logo.jpg"/>
            <p:cNvPicPr>
              <a:picLocks noChangeAspect="1" noChangeArrowheads="1"/>
            </p:cNvPicPr>
            <p:nvPr/>
          </p:nvPicPr>
          <p:blipFill>
            <a:blip r:embed="rId13" cstate="screen"/>
            <a:srcRect/>
            <a:stretch>
              <a:fillRect/>
            </a:stretch>
          </p:blipFill>
          <p:spPr bwMode="auto">
            <a:xfrm>
              <a:off x="5104690" y="1212145"/>
              <a:ext cx="342900" cy="342900"/>
            </a:xfrm>
            <a:prstGeom prst="rect">
              <a:avLst/>
            </a:prstGeom>
            <a:noFill/>
            <a:ln w="9525">
              <a:noFill/>
            </a:ln>
          </p:spPr>
        </p:pic>
        <p:pic>
          <p:nvPicPr>
            <p:cNvPr id="137" name="Picture 18" descr="http://www.whitesourcesoftware.com/sites/default/files/maven_logo.gif"/>
            <p:cNvPicPr>
              <a:picLocks noChangeAspect="1" noChangeArrowheads="1"/>
            </p:cNvPicPr>
            <p:nvPr/>
          </p:nvPicPr>
          <p:blipFill>
            <a:blip r:embed="rId14" cstate="screen"/>
            <a:srcRect/>
            <a:stretch>
              <a:fillRect/>
            </a:stretch>
          </p:blipFill>
          <p:spPr bwMode="auto">
            <a:xfrm>
              <a:off x="5729116" y="1645414"/>
              <a:ext cx="609600" cy="406401"/>
            </a:xfrm>
            <a:prstGeom prst="rect">
              <a:avLst/>
            </a:prstGeom>
            <a:noFill/>
            <a:ln w="9525">
              <a:noFill/>
            </a:ln>
          </p:spPr>
        </p:pic>
        <p:grpSp>
          <p:nvGrpSpPr>
            <p:cNvPr id="138" name="Group 60"/>
            <p:cNvGrpSpPr/>
            <p:nvPr/>
          </p:nvGrpSpPr>
          <p:grpSpPr>
            <a:xfrm>
              <a:off x="5630632" y="1178280"/>
              <a:ext cx="609600" cy="381000"/>
              <a:chOff x="3581400" y="4171950"/>
              <a:chExt cx="909325" cy="533400"/>
            </a:xfrm>
          </p:grpSpPr>
          <p:pic>
            <p:nvPicPr>
              <p:cNvPr id="139" name="Picture 20" descr="File:Jenkins logo with title.svg"/>
              <p:cNvPicPr>
                <a:picLocks noChangeAspect="1" noChangeArrowheads="1"/>
              </p:cNvPicPr>
              <p:nvPr/>
            </p:nvPicPr>
            <p:blipFill>
              <a:blip r:embed="rId15" cstate="screen"/>
              <a:srcRect/>
              <a:stretch>
                <a:fillRect/>
              </a:stretch>
            </p:blipFill>
            <p:spPr bwMode="auto">
              <a:xfrm>
                <a:off x="3581400" y="4476750"/>
                <a:ext cx="909325" cy="228600"/>
              </a:xfrm>
              <a:prstGeom prst="rect">
                <a:avLst/>
              </a:prstGeom>
              <a:noFill/>
              <a:ln w="9525">
                <a:noFill/>
              </a:ln>
            </p:spPr>
          </p:pic>
          <p:pic>
            <p:nvPicPr>
              <p:cNvPr id="140" name="Picture 20" descr="File:Jenkins logo with title.svg"/>
              <p:cNvPicPr>
                <a:picLocks noChangeAspect="1" noChangeArrowheads="1"/>
              </p:cNvPicPr>
              <p:nvPr/>
            </p:nvPicPr>
            <p:blipFill>
              <a:blip r:embed="rId16" cstate="screen"/>
              <a:srcRect/>
              <a:stretch>
                <a:fillRect/>
              </a:stretch>
            </p:blipFill>
            <p:spPr bwMode="auto">
              <a:xfrm>
                <a:off x="3657600" y="4171950"/>
                <a:ext cx="304800" cy="390526"/>
              </a:xfrm>
              <a:prstGeom prst="rect">
                <a:avLst/>
              </a:prstGeom>
              <a:noFill/>
              <a:ln w="9525">
                <a:noFill/>
              </a:ln>
            </p:spPr>
          </p:pic>
        </p:grpSp>
        <p:pic>
          <p:nvPicPr>
            <p:cNvPr id="141" name="Picture 22" descr="http://upload.wikimedia.org/wikipedia/commons/9/94/Ant_logo_large.gif"/>
            <p:cNvPicPr>
              <a:picLocks noChangeAspect="1" noChangeArrowheads="1"/>
            </p:cNvPicPr>
            <p:nvPr/>
          </p:nvPicPr>
          <p:blipFill>
            <a:blip r:embed="rId17" cstate="screen"/>
            <a:srcRect/>
            <a:stretch>
              <a:fillRect/>
            </a:stretch>
          </p:blipFill>
          <p:spPr bwMode="auto">
            <a:xfrm>
              <a:off x="4996191" y="1645414"/>
              <a:ext cx="634441" cy="400700"/>
            </a:xfrm>
            <a:prstGeom prst="rect">
              <a:avLst/>
            </a:prstGeom>
            <a:noFill/>
            <a:ln w="9525">
              <a:noFill/>
            </a:ln>
          </p:spPr>
        </p:pic>
        <p:pic>
          <p:nvPicPr>
            <p:cNvPr id="142" name="Picture 1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165" name="Group 164"/>
          <p:cNvGrpSpPr/>
          <p:nvPr/>
        </p:nvGrpSpPr>
        <p:grpSpPr>
          <a:xfrm>
            <a:off x="5791996" y="1787383"/>
            <a:ext cx="1104000" cy="828000"/>
            <a:chOff x="5294139" y="723630"/>
            <a:chExt cx="1676847" cy="1307277"/>
          </a:xfrm>
        </p:grpSpPr>
        <p:sp>
          <p:nvSpPr>
            <p:cNvPr id="161" name="Rounded Rectangle 160"/>
            <p:cNvSpPr/>
            <p:nvPr/>
          </p:nvSpPr>
          <p:spPr>
            <a:xfrm>
              <a:off x="5294139" y="723630"/>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2" name="Picture 12" descr="http://www.noxlogic.nl/wp-content/uploads/2012/04/logo_web_puppet_257468328.png"/>
            <p:cNvPicPr>
              <a:picLocks noChangeAspect="1" noChangeArrowheads="1"/>
            </p:cNvPicPr>
            <p:nvPr/>
          </p:nvPicPr>
          <p:blipFill>
            <a:blip r:embed="rId19" cstate="screen"/>
            <a:srcRect/>
            <a:stretch>
              <a:fillRect/>
            </a:stretch>
          </p:blipFill>
          <p:spPr bwMode="auto">
            <a:xfrm>
              <a:off x="6218474" y="867695"/>
              <a:ext cx="577689" cy="577689"/>
            </a:xfrm>
            <a:prstGeom prst="rect">
              <a:avLst/>
            </a:prstGeom>
            <a:noFill/>
            <a:ln w="9525">
              <a:noFill/>
            </a:ln>
          </p:spPr>
        </p:pic>
        <p:pic>
          <p:nvPicPr>
            <p:cNvPr id="163" name="Picture 14" descr="http://www.juliandunn.net/wp-content/uploads/2012/01/OC_Chef_Logo.png"/>
            <p:cNvPicPr>
              <a:picLocks noChangeAspect="1" noChangeArrowheads="1"/>
            </p:cNvPicPr>
            <p:nvPr/>
          </p:nvPicPr>
          <p:blipFill>
            <a:blip r:embed="rId20" cstate="screen"/>
            <a:srcRect/>
            <a:stretch>
              <a:fillRect/>
            </a:stretch>
          </p:blipFill>
          <p:spPr bwMode="auto">
            <a:xfrm>
              <a:off x="5485574" y="961551"/>
              <a:ext cx="603365" cy="476057"/>
            </a:xfrm>
            <a:prstGeom prst="rect">
              <a:avLst/>
            </a:prstGeom>
            <a:noFill/>
            <a:ln w="9525">
              <a:noFill/>
            </a:ln>
          </p:spPr>
        </p:pic>
        <p:pic>
          <p:nvPicPr>
            <p:cNvPr id="164" name="Picture 16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03845" y="1573367"/>
              <a:ext cx="1370189" cy="321787"/>
            </a:xfrm>
            <a:prstGeom prst="rect">
              <a:avLst/>
            </a:prstGeom>
            <a:ln w="9525">
              <a:noFill/>
            </a:ln>
          </p:spPr>
        </p:pic>
      </p:grpSp>
      <p:pic>
        <p:nvPicPr>
          <p:cNvPr id="3" name="Picture 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96627" y="2258747"/>
            <a:ext cx="306025" cy="253947"/>
          </a:xfrm>
          <a:prstGeom prst="rect">
            <a:avLst/>
          </a:prstGeom>
        </p:spPr>
      </p:pic>
      <p:grpSp>
        <p:nvGrpSpPr>
          <p:cNvPr id="171" name="Group 170"/>
          <p:cNvGrpSpPr/>
          <p:nvPr/>
        </p:nvGrpSpPr>
        <p:grpSpPr>
          <a:xfrm>
            <a:off x="6767347" y="2680570"/>
            <a:ext cx="1104001" cy="827999"/>
            <a:chOff x="5379810" y="4848277"/>
            <a:chExt cx="1676849" cy="1307275"/>
          </a:xfrm>
        </p:grpSpPr>
        <p:sp>
          <p:nvSpPr>
            <p:cNvPr id="166" name="Rounded Rectangle 165"/>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8" name="Picture 16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170" name="Picture 1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169" name="Picture 16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Tree>
    <p:extLst>
      <p:ext uri="{BB962C8B-B14F-4D97-AF65-F5344CB8AC3E}">
        <p14:creationId xmlns:p14="http://schemas.microsoft.com/office/powerpoint/2010/main" val="136287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1000"/>
                                        <p:tgtEl>
                                          <p:spTgt spid="101"/>
                                        </p:tgtEl>
                                      </p:cBhvr>
                                    </p:animEffect>
                                  </p:childTnLst>
                                </p:cTn>
                              </p:par>
                              <p:par>
                                <p:cTn id="14" presetID="10" presetClass="entr" presetSubtype="0" fill="hold"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10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3"/>
                                        </p:tgtEl>
                                      </p:cBhvr>
                                    </p:animEffect>
                                    <p:set>
                                      <p:cBhvr>
                                        <p:cTn id="21" dur="1" fill="hold">
                                          <p:stCondLst>
                                            <p:cond delay="499"/>
                                          </p:stCondLst>
                                        </p:cTn>
                                        <p:tgtEl>
                                          <p:spTgt spid="14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56"/>
                                        </p:tgtEl>
                                      </p:cBhvr>
                                    </p:animEffect>
                                    <p:set>
                                      <p:cBhvr>
                                        <p:cTn id="26" dur="1" fill="hold">
                                          <p:stCondLst>
                                            <p:cond delay="499"/>
                                          </p:stCondLst>
                                        </p:cTn>
                                        <p:tgtEl>
                                          <p:spTgt spid="15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81"/>
                                        </p:tgtEl>
                                      </p:cBhvr>
                                    </p:animEffect>
                                    <p:set>
                                      <p:cBhvr>
                                        <p:cTn id="31" dur="1" fill="hold">
                                          <p:stCondLst>
                                            <p:cond delay="499"/>
                                          </p:stCondLst>
                                        </p:cTn>
                                        <p:tgtEl>
                                          <p:spTgt spid="18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76"/>
                                        </p:tgtEl>
                                      </p:cBhvr>
                                    </p:animEffect>
                                    <p:set>
                                      <p:cBhvr>
                                        <p:cTn id="39" dur="1" fill="hold">
                                          <p:stCondLst>
                                            <p:cond delay="499"/>
                                          </p:stCondLst>
                                        </p:cTn>
                                        <p:tgtEl>
                                          <p:spTgt spid="17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71"/>
                                        </p:tgtEl>
                                      </p:cBhvr>
                                    </p:animEffect>
                                    <p:set>
                                      <p:cBhvr>
                                        <p:cTn id="44" dur="1" fill="hold">
                                          <p:stCondLst>
                                            <p:cond delay="499"/>
                                          </p:stCondLst>
                                        </p:cTn>
                                        <p:tgtEl>
                                          <p:spTgt spid="17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65"/>
                                        </p:tgtEl>
                                      </p:cBhvr>
                                    </p:animEffect>
                                    <p:set>
                                      <p:cBhvr>
                                        <p:cTn id="49" dur="1" fill="hold">
                                          <p:stCondLst>
                                            <p:cond delay="499"/>
                                          </p:stCondLst>
                                        </p:cTn>
                                        <p:tgtEl>
                                          <p:spTgt spid="1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73808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smtClean="0">
                  <a:solidFill>
                    <a:schemeClr val="bg1"/>
                  </a:solidFill>
                  <a:latin typeface="Calibri"/>
                  <a:cs typeface="Calibri"/>
                </a:rPr>
                <a:t>SDLC</a:t>
              </a:r>
              <a:endParaRPr lang="en-US" sz="1400" dirty="0">
                <a:solidFill>
                  <a:schemeClr val="bg1"/>
                </a:solidFill>
                <a:latin typeface="Calibri"/>
                <a:cs typeface="Calibri"/>
              </a:endParaRP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ENVIRONMENTS DATA</a:t>
              </a:r>
              <a:endParaRPr lang="en-US" sz="1100" spc="-20" dirty="0">
                <a:solidFill>
                  <a:srgbClr val="22343A"/>
                </a:solidFill>
                <a:latin typeface="Calibri" pitchFamily="34" charset="0"/>
                <a:cs typeface="Calibri" pitchFamily="34" charset="0"/>
              </a:endParaRP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APPLICATION MODEL</a:t>
              </a:r>
              <a:endParaRPr lang="en-US" sz="1100" spc="-20" dirty="0">
                <a:solidFill>
                  <a:srgbClr val="22343A"/>
                </a:solidFill>
                <a:latin typeface="Calibri" pitchFamily="34" charset="0"/>
                <a:cs typeface="Calibri" pitchFamily="34" charset="0"/>
              </a:endParaRP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chemeClr val="bg2"/>
                  </a:solidFill>
                  <a:latin typeface="Calibri" pitchFamily="34" charset="0"/>
                  <a:cs typeface="Calibri" pitchFamily="34" charset="0"/>
                </a:rPr>
                <a:t>RELEASE DATA</a:t>
              </a:r>
              <a:endParaRPr lang="en-US" sz="1100" spc="-20" dirty="0">
                <a:solidFill>
                  <a:schemeClr val="bg2"/>
                </a:solidFill>
                <a:latin typeface="Calibri" pitchFamily="34" charset="0"/>
                <a:cs typeface="Calibri" pitchFamily="34" charset="0"/>
              </a:endParaRPr>
            </a:p>
          </p:txBody>
        </p:sp>
      </p:grpSp>
      <p:grpSp>
        <p:nvGrpSpPr>
          <p:cNvPr id="81" name="Group 80"/>
          <p:cNvGrpSpPr/>
          <p:nvPr/>
        </p:nvGrpSpPr>
        <p:grpSpPr>
          <a:xfrm>
            <a:off x="657224" y="3346118"/>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grpSp>
      <p:grpSp>
        <p:nvGrpSpPr>
          <p:cNvPr id="94" name="Group 93"/>
          <p:cNvGrpSpPr/>
          <p:nvPr/>
        </p:nvGrpSpPr>
        <p:grpSpPr>
          <a:xfrm>
            <a:off x="6027712" y="4379691"/>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95" name="Group 94"/>
          <p:cNvGrpSpPr/>
          <p:nvPr/>
        </p:nvGrpSpPr>
        <p:grpSpPr>
          <a:xfrm>
            <a:off x="3750410" y="4379692"/>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116" name="Group 115"/>
          <p:cNvGrpSpPr/>
          <p:nvPr/>
        </p:nvGrpSpPr>
        <p:grpSpPr>
          <a:xfrm>
            <a:off x="1681965" y="4379689"/>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sp>
        <p:nvSpPr>
          <p:cNvPr id="84" name="Rectangle 83"/>
          <p:cNvSpPr/>
          <p:nvPr/>
        </p:nvSpPr>
        <p:spPr>
          <a:xfrm>
            <a:off x="491522" y="2959943"/>
            <a:ext cx="923852" cy="28982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grpSp>
        <p:nvGrpSpPr>
          <p:cNvPr id="6" name="Group 5"/>
          <p:cNvGrpSpPr/>
          <p:nvPr/>
        </p:nvGrpSpPr>
        <p:grpSpPr>
          <a:xfrm>
            <a:off x="4149912" y="152640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6" y="342792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smtClean="0">
                  <a:solidFill>
                    <a:srgbClr val="FFC91C"/>
                  </a:solidFill>
                  <a:latin typeface="Calibri"/>
                  <a:cs typeface="Calibri"/>
                </a:rPr>
                <a:t>QA</a:t>
              </a:r>
              <a:endParaRPr lang="en-US" dirty="0">
                <a:solidFill>
                  <a:srgbClr val="FFC91C"/>
                </a:solidFill>
                <a:latin typeface="Calibri"/>
                <a:cs typeface="Calibri"/>
              </a:endParaRP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4" y="2959944"/>
            <a:ext cx="1658981" cy="1216013"/>
            <a:chOff x="2068610" y="3784433"/>
            <a:chExt cx="2440040" cy="1619851"/>
          </a:xfrm>
        </p:grpSpPr>
        <p:sp>
          <p:nvSpPr>
            <p:cNvPr id="82" name="Rectangle 81"/>
            <p:cNvSpPr/>
            <p:nvPr/>
          </p:nvSpPr>
          <p:spPr>
            <a:xfrm>
              <a:off x="2942787" y="4395707"/>
              <a:ext cx="856320" cy="491987"/>
            </a:xfrm>
            <a:prstGeom prst="rect">
              <a:avLst/>
            </a:prstGeom>
          </p:spPr>
          <p:txBody>
            <a:bodyPr wrap="none">
              <a:spAutoFit/>
            </a:bodyPr>
            <a:lstStyle/>
            <a:p>
              <a:pPr algn="ctr"/>
              <a:r>
                <a:rPr lang="en-US" dirty="0" smtClean="0">
                  <a:solidFill>
                    <a:srgbClr val="FFC91C"/>
                  </a:solidFill>
                  <a:latin typeface="Calibri"/>
                  <a:cs typeface="Calibri"/>
                </a:rPr>
                <a:t>UAT</a:t>
              </a:r>
              <a:endParaRPr lang="en-US" dirty="0">
                <a:solidFill>
                  <a:srgbClr val="FFC91C"/>
                </a:solidFill>
                <a:latin typeface="Calibri"/>
                <a:cs typeface="Calibri"/>
              </a:endParaRP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0" y="2959943"/>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smtClean="0">
                  <a:solidFill>
                    <a:srgbClr val="FFC91C"/>
                  </a:solidFill>
                  <a:latin typeface="Calibri"/>
                  <a:cs typeface="Calibri"/>
                </a:rPr>
                <a:t>PERF</a:t>
              </a:r>
              <a:endParaRPr lang="en-US" dirty="0">
                <a:solidFill>
                  <a:srgbClr val="FFC91C"/>
                </a:solidFill>
                <a:latin typeface="Calibri"/>
                <a:cs typeface="Calibri"/>
              </a:endParaRP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386073"/>
                </a:xfrm>
                <a:prstGeom prst="rect">
                  <a:avLst/>
                </a:prstGeom>
              </p:spPr>
              <p:txBody>
                <a:bodyPr wrap="square">
                  <a:spAutoFit/>
                </a:bodyPr>
                <a:lstStyle/>
                <a:p>
                  <a:pPr>
                    <a:lnSpc>
                      <a:spcPct val="90000"/>
                    </a:lnSpc>
                  </a:pPr>
                  <a:r>
                    <a:rPr lang="en-US" sz="1400" dirty="0" smtClean="0">
                      <a:solidFill>
                        <a:srgbClr val="FFFFFF"/>
                      </a:solidFill>
                      <a:cs typeface="Calibri"/>
                    </a:rPr>
                    <a:t>Manifest </a:t>
                  </a:r>
                  <a:endParaRPr lang="en-US" sz="1400" dirty="0">
                    <a:solidFill>
                      <a:srgbClr val="FFFFFF"/>
                    </a:solidFill>
                    <a:cs typeface="Calibri"/>
                  </a:endParaRP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295994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smtClean="0">
                  <a:solidFill>
                    <a:srgbClr val="FFC91C"/>
                  </a:solidFill>
                  <a:latin typeface="Calibri"/>
                  <a:cs typeface="Calibri"/>
                </a:rPr>
                <a:t>PROD</a:t>
              </a:r>
              <a:endParaRPr lang="en-US" dirty="0">
                <a:solidFill>
                  <a:srgbClr val="FFC91C"/>
                </a:solidFill>
                <a:latin typeface="Calibri"/>
                <a:cs typeface="Calibri"/>
              </a:endParaRP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smtClean="0">
                      <a:solidFill>
                        <a:srgbClr val="FFFFFF"/>
                      </a:solidFill>
                      <a:cs typeface="Calibri"/>
                    </a:rPr>
                    <a:t>Manifest</a:t>
                  </a:r>
                  <a:endParaRPr lang="en-US" sz="1400" dirty="0">
                    <a:solidFill>
                      <a:srgbClr val="FFFFFF"/>
                    </a:solidFill>
                    <a:cs typeface="Calibri"/>
                  </a:endParaRP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124" name="Rectangle 123"/>
          <p:cNvSpPr/>
          <p:nvPr/>
        </p:nvSpPr>
        <p:spPr>
          <a:xfrm>
            <a:off x="7655739" y="175150"/>
            <a:ext cx="1088080" cy="399853"/>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318977"/>
            <a:ext cx="2651052" cy="2218132"/>
          </a:xfrm>
          <a:prstGeom prst="rect">
            <a:avLst/>
          </a:prstGeom>
          <a:solidFill>
            <a:schemeClr val="tx2"/>
          </a:solidFill>
        </p:spPr>
        <p:txBody>
          <a:bodyPr wrap="square" tIns="91440" bIns="91440" rtlCol="0" anchor="ctr" anchorCtr="0">
            <a:noAutofit/>
          </a:bodyPr>
          <a:lstStyle/>
          <a:p>
            <a:pPr algn="ctr"/>
            <a:r>
              <a:rPr lang="en-US" sz="1200" dirty="0" smtClean="0"/>
              <a:t>Bring Software to market continuously..</a:t>
            </a:r>
          </a:p>
          <a:p>
            <a:pPr algn="ctr"/>
            <a:r>
              <a:rPr lang="en-US" sz="1200" dirty="0" smtClean="0"/>
              <a:t>Eliminate friction points </a:t>
            </a:r>
          </a:p>
          <a:p>
            <a:pPr algn="ctr"/>
            <a:r>
              <a:rPr lang="en-US" sz="1200" dirty="0" smtClean="0"/>
              <a:t>Align to business Objectives</a:t>
            </a:r>
          </a:p>
          <a:p>
            <a:pPr algn="ctr"/>
            <a:endParaRPr lang="en-US" sz="1200" dirty="0" err="1" smtClean="0"/>
          </a:p>
        </p:txBody>
      </p:sp>
    </p:spTree>
    <p:extLst>
      <p:ext uri="{BB962C8B-B14F-4D97-AF65-F5344CB8AC3E}">
        <p14:creationId xmlns:p14="http://schemas.microsoft.com/office/powerpoint/2010/main" val="165614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theme/theme1.xml><?xml version="1.0" encoding="utf-8"?>
<a:theme xmlns:a="http://schemas.openxmlformats.org/drawingml/2006/main" name="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2.xml><?xml version="1.0" encoding="utf-8"?>
<a:theme xmlns:a="http://schemas.openxmlformats.org/drawingml/2006/main" name="1_Corp and Event Titl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rp and Event Closing">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4.xml><?xml version="1.0" encoding="utf-8"?>
<a:theme xmlns:a="http://schemas.openxmlformats.org/drawingml/2006/main" name="Corp and Event Divider">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CA_Corp_and_Event_Template_16x9_April_14_V3.potx</Template>
  <TotalTime>9603</TotalTime>
  <Words>1295</Words>
  <Application>Microsoft Office PowerPoint</Application>
  <PresentationFormat>Custom</PresentationFormat>
  <Paragraphs>349</Paragraphs>
  <Slides>23</Slides>
  <Notes>9</Notes>
  <HiddenSlides>11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23</vt:i4>
      </vt:variant>
    </vt:vector>
  </HeadingPairs>
  <TitlesOfParts>
    <vt:vector size="33" baseType="lpstr">
      <vt:lpstr>Arial Unicode MS</vt:lpstr>
      <vt:lpstr>MS PGothic</vt:lpstr>
      <vt:lpstr>Arial</vt:lpstr>
      <vt:lpstr>CA Sans</vt:lpstr>
      <vt:lpstr>Calibri</vt:lpstr>
      <vt:lpstr>Wingdings</vt:lpstr>
      <vt:lpstr>CA Event Template</vt:lpstr>
      <vt:lpstr>1_Corp and Event Title</vt:lpstr>
      <vt:lpstr>Corp and Event Closing</vt:lpstr>
      <vt:lpstr>Corp and Event Divider</vt:lpstr>
      <vt:lpstr>DevOps 101 </vt:lpstr>
      <vt:lpstr>Patrick Debios</vt:lpstr>
      <vt:lpstr>PowerPoint Presentation</vt:lpstr>
      <vt:lpstr>THE PROBLEM DevOps -Automating the Software Development Life Cycle (SDLC)</vt:lpstr>
      <vt:lpstr>PowerPoint Presentation</vt:lpstr>
      <vt:lpstr>So ,  What is DevOps ?</vt:lpstr>
      <vt:lpstr>Culture</vt:lpstr>
      <vt:lpstr>Technology</vt:lpstr>
      <vt:lpstr>Processes     </vt:lpstr>
      <vt:lpstr>When the word DevOps no longer exists, you have achieved DevOps  …   --Another original quote by mike pepe</vt:lpstr>
      <vt:lpstr>PowerPoint Presentation</vt:lpstr>
      <vt:lpstr>Questions ?</vt:lpstr>
      <vt:lpstr>The Challenge of Today’s Complex and Dynamic IT Environment</vt:lpstr>
      <vt:lpstr>PowerPoint Presentation</vt:lpstr>
      <vt:lpstr>PowerPoint Presentation</vt:lpstr>
      <vt:lpstr>Identifying the problem</vt:lpstr>
      <vt:lpstr>DevOps is not just about Increasing # of Releases It is about Accelerating Throughput… Speed with Quality!</vt:lpstr>
      <vt:lpstr>What is DevOps?</vt:lpstr>
      <vt:lpstr>CA Release Automation – Elevator Pitch</vt:lpstr>
      <vt:lpstr>Enterprise Solution with strong ecosystem integrations</vt:lpstr>
      <vt:lpstr>Customer Champions &amp; Stakeholders </vt:lpstr>
      <vt:lpstr>Qualifying Questions</vt:lpstr>
      <vt:lpstr>Product Competition Matrix</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 Quattrocchi</dc:creator>
  <cp:lastModifiedBy>Michael Pepe</cp:lastModifiedBy>
  <cp:revision>650</cp:revision>
  <dcterms:created xsi:type="dcterms:W3CDTF">2013-08-28T21:16:52Z</dcterms:created>
  <dcterms:modified xsi:type="dcterms:W3CDTF">2016-09-14T12:23:38Z</dcterms:modified>
</cp:coreProperties>
</file>